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oOPXklJk6qzn4oBBgaEVVX/fn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cc658f90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2cc658f9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cdbe3066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2cdbe3066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d706ca9a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d706ca9a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cc658f909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2cc658f90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cc658f909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2cc658f90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cc658f909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2cc658f90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cdbe3066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cdbe306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db0b9040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2db0b904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cc658f909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2cc658f90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50">
              <a:solidFill>
                <a:srgbClr val="14262B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cc658f909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2cc658f90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535ef61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3535ef61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cc658f90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2cc658f9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3E5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b="0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4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4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4063533" y="0"/>
            <a:ext cx="81285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2"/>
          <p:cNvSpPr/>
          <p:nvPr/>
        </p:nvSpPr>
        <p:spPr>
          <a:xfrm>
            <a:off x="273624" y="268390"/>
            <a:ext cx="545100" cy="509100"/>
          </a:xfrm>
          <a:prstGeom prst="flowChartDelay">
            <a:avLst/>
          </a:prstGeom>
          <a:solidFill>
            <a:srgbClr val="003E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2"/>
          <p:cNvSpPr/>
          <p:nvPr/>
        </p:nvSpPr>
        <p:spPr>
          <a:xfrm>
            <a:off x="273624" y="268390"/>
            <a:ext cx="545100" cy="509100"/>
          </a:xfrm>
          <a:prstGeom prst="flowChartDelay">
            <a:avLst/>
          </a:prstGeom>
          <a:solidFill>
            <a:srgbClr val="FFFFFF">
              <a:alpha val="11372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2"/>
          <p:cNvSpPr/>
          <p:nvPr/>
        </p:nvSpPr>
        <p:spPr>
          <a:xfrm>
            <a:off x="134509" y="268390"/>
            <a:ext cx="545100" cy="509100"/>
          </a:xfrm>
          <a:prstGeom prst="flowChartDelay">
            <a:avLst/>
          </a:prstGeom>
          <a:solidFill>
            <a:srgbClr val="003E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2"/>
          <p:cNvSpPr/>
          <p:nvPr/>
        </p:nvSpPr>
        <p:spPr>
          <a:xfrm>
            <a:off x="134509" y="268390"/>
            <a:ext cx="545100" cy="509100"/>
          </a:xfrm>
          <a:prstGeom prst="flowChartDelay">
            <a:avLst/>
          </a:prstGeom>
          <a:solidFill>
            <a:srgbClr val="FFFFFF">
              <a:alpha val="1764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2"/>
          <p:cNvSpPr/>
          <p:nvPr/>
        </p:nvSpPr>
        <p:spPr>
          <a:xfrm>
            <a:off x="425" y="268390"/>
            <a:ext cx="545100" cy="509100"/>
          </a:xfrm>
          <a:prstGeom prst="flowChartDelay">
            <a:avLst/>
          </a:prstGeom>
          <a:solidFill>
            <a:srgbClr val="003E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2"/>
          <p:cNvSpPr/>
          <p:nvPr/>
        </p:nvSpPr>
        <p:spPr>
          <a:xfrm>
            <a:off x="425" y="268390"/>
            <a:ext cx="545100" cy="509100"/>
          </a:xfrm>
          <a:prstGeom prst="flowChartDelay">
            <a:avLst/>
          </a:prstGeom>
          <a:solidFill>
            <a:srgbClr val="FFFFFF">
              <a:alpha val="2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2"/>
          <p:cNvSpPr txBox="1"/>
          <p:nvPr>
            <p:ph type="title"/>
          </p:nvPr>
        </p:nvSpPr>
        <p:spPr>
          <a:xfrm>
            <a:off x="311467" y="1106067"/>
            <a:ext cx="34215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32"/>
          <p:cNvSpPr txBox="1"/>
          <p:nvPr>
            <p:ph idx="1" type="body"/>
          </p:nvPr>
        </p:nvSpPr>
        <p:spPr>
          <a:xfrm>
            <a:off x="311467" y="2397733"/>
            <a:ext cx="3421500" cy="3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4800"/>
              <a:buFont typeface="Georgia"/>
              <a:buNone/>
              <a:defRPr b="0" sz="48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0"/>
          <p:cNvSpPr/>
          <p:nvPr/>
        </p:nvSpPr>
        <p:spPr>
          <a:xfrm>
            <a:off x="6716667" y="1001400"/>
            <a:ext cx="4855200" cy="4855200"/>
          </a:xfrm>
          <a:prstGeom prst="rect">
            <a:avLst/>
          </a:prstGeom>
          <a:noFill/>
          <a:ln cap="flat" cmpd="thinThick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0"/>
          <p:cNvSpPr txBox="1"/>
          <p:nvPr>
            <p:ph type="title"/>
          </p:nvPr>
        </p:nvSpPr>
        <p:spPr>
          <a:xfrm>
            <a:off x="6897267" y="1231600"/>
            <a:ext cx="44940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b="0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4" name="Google Shape;13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2" name="Google Shape;15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4800"/>
              <a:buFont typeface="Georgia"/>
              <a:buNone/>
              <a:defRPr b="0" sz="48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E5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E877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32865" y="0"/>
            <a:ext cx="1389888" cy="13898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E5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E877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877550" y="39911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2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nmoshiri@crisisgroup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928650" y="2516701"/>
            <a:ext cx="10334700" cy="18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b="1" lang="en-US" sz="5200"/>
              <a:t>Fighting Climate Change in </a:t>
            </a:r>
            <a:endParaRPr b="1" sz="5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b="1" lang="en-US" sz="5200"/>
              <a:t>Somalia’s Conflict Zones</a:t>
            </a:r>
            <a:endParaRPr b="1" sz="5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cc658f909_0_10"/>
          <p:cNvSpPr txBox="1"/>
          <p:nvPr>
            <p:ph type="title"/>
          </p:nvPr>
        </p:nvSpPr>
        <p:spPr>
          <a:xfrm>
            <a:off x="1152600" y="0"/>
            <a:ext cx="957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US" sz="2280">
                <a:latin typeface="Georgia"/>
                <a:ea typeface="Georgia"/>
                <a:cs typeface="Georgia"/>
                <a:sym typeface="Georgia"/>
              </a:rPr>
              <a:t>Widened the basin and more infrastructure around the canal between approximately 2021 and 2023, when the most recent drought began. (Maxar Technologies/Planet Labs)</a:t>
            </a:r>
            <a:endParaRPr sz="228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208;g32cc658f909_0_10"/>
          <p:cNvSpPr txBox="1"/>
          <p:nvPr>
            <p:ph idx="1" type="body"/>
          </p:nvPr>
        </p:nvSpPr>
        <p:spPr>
          <a:xfrm rot="-5400000">
            <a:off x="-1150950" y="3017093"/>
            <a:ext cx="40533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3200"/>
              <a:t>After - July 2023</a:t>
            </a:r>
            <a:endParaRPr b="1" sz="3200"/>
          </a:p>
        </p:txBody>
      </p:sp>
      <p:pic>
        <p:nvPicPr>
          <p:cNvPr id="209" name="Google Shape;209;g32cc658f909_0_10"/>
          <p:cNvPicPr preferRelativeResize="0"/>
          <p:nvPr/>
        </p:nvPicPr>
        <p:blipFill rotWithShape="1">
          <a:blip r:embed="rId3">
            <a:alphaModFix/>
          </a:blip>
          <a:srcRect b="15550" l="17434" r="19624" t="13596"/>
          <a:stretch/>
        </p:blipFill>
        <p:spPr>
          <a:xfrm>
            <a:off x="1863375" y="1324100"/>
            <a:ext cx="8679301" cy="506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cdbe3066d_0_4"/>
          <p:cNvSpPr txBox="1"/>
          <p:nvPr>
            <p:ph type="title"/>
          </p:nvPr>
        </p:nvSpPr>
        <p:spPr>
          <a:xfrm>
            <a:off x="838200" y="365125"/>
            <a:ext cx="10515600" cy="530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Arial"/>
              <a:buNone/>
            </a:pPr>
            <a:r>
              <a:rPr b="0" lang="en-US" sz="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 	 	 		</a:t>
            </a:r>
            <a:endParaRPr b="0" sz="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Arial"/>
              <a:buNone/>
            </a:pPr>
            <a:r>
              <a:rPr b="0" lang="en-US" sz="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	</a:t>
            </a:r>
            <a:endParaRPr b="0" sz="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Arial"/>
              <a:buNone/>
            </a:pPr>
            <a:r>
              <a:rPr b="0" lang="en-US" sz="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		</a:t>
            </a:r>
            <a:endParaRPr b="0" sz="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Arial"/>
              <a:buNone/>
            </a:pPr>
            <a:r>
              <a:rPr b="0" lang="en-US" sz="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			</a:t>
            </a:r>
            <a:endParaRPr b="0" sz="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622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622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733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Tackling Climate Change’s Ill Effects</a:t>
            </a:r>
            <a:r>
              <a:rPr lang="en-US"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4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66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66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Quest for Climate Funds </a:t>
            </a:r>
            <a:endParaRPr sz="4066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049"/>
              <a:buFont typeface="Arial"/>
              <a:buNone/>
            </a:pPr>
            <a:r>
              <a:rPr lang="en-US" sz="4066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Managing Water, Fixing Infrastructure and Regenerating Land </a:t>
            </a:r>
            <a:endParaRPr sz="4066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b="0" sz="551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844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844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br>
              <a:rPr b="0" lang="en-US" sz="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lang="en-US" sz="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						</a:t>
            </a:r>
            <a:endParaRPr b="0" sz="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Arial"/>
              <a:buNone/>
            </a:pPr>
            <a:r>
              <a:rPr b="0" lang="en-US" sz="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			 				</a:t>
            </a:r>
            <a:endParaRPr b="0" sz="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Arial"/>
              <a:buNone/>
            </a:pPr>
            <a:r>
              <a:rPr b="0" lang="en-US" sz="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	</a:t>
            </a:r>
            <a:endParaRPr b="0" sz="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Arial"/>
              <a:buNone/>
            </a:pPr>
            <a:r>
              <a:rPr b="0" lang="en-US" sz="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endParaRPr b="0" sz="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d706ca9a1_2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2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Handling Conflict Risks </a:t>
            </a:r>
            <a:endParaRPr sz="402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g32d706ca9a1_2_0"/>
          <p:cNvSpPr txBox="1"/>
          <p:nvPr>
            <p:ph idx="4294967295" type="body"/>
          </p:nvPr>
        </p:nvSpPr>
        <p:spPr>
          <a:xfrm>
            <a:off x="6096000" y="3015975"/>
            <a:ext cx="6096000" cy="3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/>
              <a:t>Community Engagement and Conflict Mediation</a:t>
            </a:r>
            <a:br>
              <a:rPr b="1" lang="en-US" sz="3200">
                <a:solidFill>
                  <a:schemeClr val="accent2"/>
                </a:solidFill>
              </a:rPr>
            </a:br>
            <a:endParaRPr b="1" sz="3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/>
              <a:t>Security Challenges</a:t>
            </a:r>
            <a:br>
              <a:rPr b="1" lang="en-US" sz="3200"/>
            </a:br>
            <a:endParaRPr b="1"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/>
              <a:t>Lessons Learned and Resilience Building</a:t>
            </a:r>
            <a:br>
              <a:rPr b="1" lang="en-US" sz="3200">
                <a:solidFill>
                  <a:schemeClr val="dk1"/>
                </a:solidFill>
              </a:rPr>
            </a:b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cc658f909_0_66"/>
          <p:cNvSpPr txBox="1"/>
          <p:nvPr>
            <p:ph type="title"/>
          </p:nvPr>
        </p:nvSpPr>
        <p:spPr>
          <a:xfrm>
            <a:off x="407350" y="365000"/>
            <a:ext cx="41454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200">
                <a:solidFill>
                  <a:schemeClr val="accent2"/>
                </a:solidFill>
              </a:rPr>
              <a:t>The </a:t>
            </a:r>
            <a:r>
              <a:rPr lang="en-US" sz="3200">
                <a:solidFill>
                  <a:schemeClr val="accent2"/>
                </a:solidFill>
              </a:rPr>
              <a:t>Way Forward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226" name="Google Shape;226;g32cc658f909_0_66"/>
          <p:cNvSpPr txBox="1"/>
          <p:nvPr>
            <p:ph idx="1" type="body"/>
          </p:nvPr>
        </p:nvSpPr>
        <p:spPr>
          <a:xfrm>
            <a:off x="148750" y="1498375"/>
            <a:ext cx="3443400" cy="50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Boosting Aid for Climate Resilience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Natural Resources in Liberated Territories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Climate Dialogues</a:t>
            </a:r>
            <a:endParaRPr b="1" sz="2400"/>
          </a:p>
        </p:txBody>
      </p:sp>
      <p:pic>
        <p:nvPicPr>
          <p:cNvPr id="227" name="Google Shape;227;g32cc658f909_0_66"/>
          <p:cNvPicPr preferRelativeResize="0"/>
          <p:nvPr/>
        </p:nvPicPr>
        <p:blipFill rotWithShape="1">
          <a:blip r:embed="rId3">
            <a:alphaModFix/>
          </a:blip>
          <a:srcRect b="0" l="0" r="19250" t="0"/>
          <a:stretch/>
        </p:blipFill>
        <p:spPr>
          <a:xfrm>
            <a:off x="4034125" y="0"/>
            <a:ext cx="8157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>
            <p:ph idx="1" type="body"/>
          </p:nvPr>
        </p:nvSpPr>
        <p:spPr>
          <a:xfrm>
            <a:off x="723150" y="2324973"/>
            <a:ext cx="105156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800">
                <a:solidFill>
                  <a:srgbClr val="E87722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Nazanine Moshiri</a:t>
            </a: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Senior Analyst - Climate, Environment and Conflict </a:t>
            </a: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rgbClr val="E87722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nmoshiri@crisisgroup.org</a:t>
            </a:r>
            <a:endParaRPr sz="2800">
              <a:solidFill>
                <a:srgbClr val="E877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cc658f909_0_22"/>
          <p:cNvSpPr txBox="1"/>
          <p:nvPr>
            <p:ph type="title"/>
          </p:nvPr>
        </p:nvSpPr>
        <p:spPr>
          <a:xfrm>
            <a:off x="998925" y="270450"/>
            <a:ext cx="9470700" cy="17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5000">
                <a:solidFill>
                  <a:schemeClr val="lt1"/>
                </a:solidFill>
              </a:rPr>
              <a:t>Somalia’s Climate Challenges </a:t>
            </a:r>
            <a:endParaRPr sz="5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32cc658f909_0_16"/>
          <p:cNvPicPr preferRelativeResize="0"/>
          <p:nvPr/>
        </p:nvPicPr>
        <p:blipFill rotWithShape="1">
          <a:blip r:embed="rId3">
            <a:alphaModFix/>
          </a:blip>
          <a:srcRect b="46551" l="3536" r="4356" t="4814"/>
          <a:stretch/>
        </p:blipFill>
        <p:spPr>
          <a:xfrm>
            <a:off x="211800" y="1759050"/>
            <a:ext cx="5514824" cy="4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2cc658f909_0_16"/>
          <p:cNvPicPr preferRelativeResize="0"/>
          <p:nvPr/>
        </p:nvPicPr>
        <p:blipFill rotWithShape="1">
          <a:blip r:embed="rId3">
            <a:alphaModFix/>
          </a:blip>
          <a:srcRect b="2065" l="3449" r="2519" t="54800"/>
          <a:stretch/>
        </p:blipFill>
        <p:spPr>
          <a:xfrm>
            <a:off x="6096000" y="1945187"/>
            <a:ext cx="5775700" cy="37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cdbe3066d_0_0"/>
          <p:cNvSpPr txBox="1"/>
          <p:nvPr>
            <p:ph type="title"/>
          </p:nvPr>
        </p:nvSpPr>
        <p:spPr>
          <a:xfrm>
            <a:off x="838200" y="365125"/>
            <a:ext cx="10515600" cy="44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77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Security</a:t>
            </a:r>
            <a:r>
              <a:rPr lang="en-US" sz="5577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and Climate Change</a:t>
            </a:r>
            <a:endParaRPr sz="5577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1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2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Environment</a:t>
            </a:r>
            <a:endParaRPr sz="4322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449"/>
              <a:buFont typeface="Arial"/>
              <a:buNone/>
            </a:pPr>
            <a:r>
              <a:t/>
            </a:r>
            <a:endParaRPr sz="4322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449"/>
              <a:buFont typeface="Arial"/>
              <a:buNone/>
            </a:pPr>
            <a:r>
              <a:rPr lang="en-US" sz="4322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Military Offensive and Beyond</a:t>
            </a:r>
            <a:endParaRPr sz="4322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55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1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1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491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db0b9040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Al-shabaab and </a:t>
            </a:r>
            <a:r>
              <a:rPr lang="en-US" sz="39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2020-2023 Drought</a:t>
            </a:r>
            <a:endParaRPr sz="39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32cc658f909_0_29"/>
          <p:cNvPicPr preferRelativeResize="0"/>
          <p:nvPr/>
        </p:nvPicPr>
        <p:blipFill rotWithShape="1">
          <a:blip r:embed="rId3">
            <a:alphaModFix/>
          </a:blip>
          <a:srcRect b="14915" l="0" r="0" t="0"/>
          <a:stretch/>
        </p:blipFill>
        <p:spPr>
          <a:xfrm>
            <a:off x="2843938" y="661902"/>
            <a:ext cx="6504126" cy="55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2cc658f909_0_34"/>
          <p:cNvPicPr preferRelativeResize="0"/>
          <p:nvPr/>
        </p:nvPicPr>
        <p:blipFill rotWithShape="1">
          <a:blip r:embed="rId3">
            <a:alphaModFix/>
          </a:blip>
          <a:srcRect b="10731" l="0" r="0" t="12721"/>
          <a:stretch/>
        </p:blipFill>
        <p:spPr>
          <a:xfrm>
            <a:off x="2155225" y="689925"/>
            <a:ext cx="7377326" cy="56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535ef61b8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Shift in Policy?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cc658f909_0_0"/>
          <p:cNvSpPr txBox="1"/>
          <p:nvPr>
            <p:ph type="title"/>
          </p:nvPr>
        </p:nvSpPr>
        <p:spPr>
          <a:xfrm>
            <a:off x="1094050" y="319200"/>
            <a:ext cx="9632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US" sz="2250">
                <a:latin typeface="Georgia"/>
                <a:ea typeface="Georgia"/>
                <a:cs typeface="Georgia"/>
                <a:sym typeface="Georgia"/>
              </a:rPr>
              <a:t>Satellite image of a water reservoir constructed in Buulo Fulaay, in Somalia's southern Bay region</a:t>
            </a:r>
            <a:r>
              <a:rPr lang="en-US" sz="2460">
                <a:latin typeface="Georgia"/>
                <a:ea typeface="Georgia"/>
                <a:cs typeface="Georgia"/>
                <a:sym typeface="Georgia"/>
              </a:rPr>
              <a:t>. </a:t>
            </a:r>
            <a:endParaRPr sz="166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1" name="Google Shape;201;g32cc658f909_0_0"/>
          <p:cNvSpPr txBox="1"/>
          <p:nvPr>
            <p:ph idx="1" type="body"/>
          </p:nvPr>
        </p:nvSpPr>
        <p:spPr>
          <a:xfrm rot="-5400000">
            <a:off x="-1739750" y="3295944"/>
            <a:ext cx="4843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3200"/>
              <a:t>Before - March 2015 </a:t>
            </a:r>
            <a:endParaRPr b="1" sz="3200"/>
          </a:p>
        </p:txBody>
      </p:sp>
      <p:pic>
        <p:nvPicPr>
          <p:cNvPr id="202" name="Google Shape;202;g32cc658f909_0_0"/>
          <p:cNvPicPr preferRelativeResize="0"/>
          <p:nvPr/>
        </p:nvPicPr>
        <p:blipFill rotWithShape="1">
          <a:blip r:embed="rId3">
            <a:alphaModFix/>
          </a:blip>
          <a:srcRect b="12707" l="20729" r="18693" t="22424"/>
          <a:stretch/>
        </p:blipFill>
        <p:spPr>
          <a:xfrm>
            <a:off x="1256825" y="1285962"/>
            <a:ext cx="9306547" cy="516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ond Slide Blu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 Blu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