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DE-LEMOS" userId="e63d2125-3e09-4e49-8d41-999cbb988a02" providerId="ADAL" clId="{1B985B0C-09AC-4366-ABC4-2AE52BCB6026}"/>
    <pc:docChg chg="modSld">
      <pc:chgData name="Ana DE-LEMOS" userId="e63d2125-3e09-4e49-8d41-999cbb988a02" providerId="ADAL" clId="{1B985B0C-09AC-4366-ABC4-2AE52BCB6026}" dt="2025-01-29T13:58:04.942" v="1" actId="207"/>
      <pc:docMkLst>
        <pc:docMk/>
      </pc:docMkLst>
      <pc:sldChg chg="modSp mod">
        <pc:chgData name="Ana DE-LEMOS" userId="e63d2125-3e09-4e49-8d41-999cbb988a02" providerId="ADAL" clId="{1B985B0C-09AC-4366-ABC4-2AE52BCB6026}" dt="2025-01-29T13:58:04.942" v="1" actId="207"/>
        <pc:sldMkLst>
          <pc:docMk/>
          <pc:sldMk cId="0" sldId="256"/>
        </pc:sldMkLst>
        <pc:spChg chg="mod">
          <ac:chgData name="Ana DE-LEMOS" userId="e63d2125-3e09-4e49-8d41-999cbb988a02" providerId="ADAL" clId="{1B985B0C-09AC-4366-ABC4-2AE52BCB6026}" dt="2025-01-29T13:58:04.942" v="1" actId="207"/>
          <ac:spMkLst>
            <pc:docMk/>
            <pc:sldMk cId="0" sldId="256"/>
            <ac:spMk id="3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77" y="10080000"/>
            <a:ext cx="1027137" cy="451940"/>
          </a:xfrm>
          <a:custGeom>
            <a:avLst/>
            <a:gdLst/>
            <a:ahLst/>
            <a:cxnLst/>
            <a:rect l="l" t="t" r="r" b="b"/>
            <a:pathLst>
              <a:path w="1027137" h="451940">
                <a:moveTo>
                  <a:pt x="0" y="0"/>
                </a:moveTo>
                <a:lnTo>
                  <a:pt x="1027137" y="0"/>
                </a:lnTo>
                <a:lnTo>
                  <a:pt x="1027137" y="451940"/>
                </a:lnTo>
                <a:lnTo>
                  <a:pt x="0" y="45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3222" y="10044000"/>
            <a:ext cx="930172" cy="402237"/>
          </a:xfrm>
          <a:custGeom>
            <a:avLst/>
            <a:gdLst/>
            <a:ahLst/>
            <a:cxnLst/>
            <a:rect l="l" t="t" r="r" b="b"/>
            <a:pathLst>
              <a:path w="930172" h="402237">
                <a:moveTo>
                  <a:pt x="0" y="0"/>
                </a:moveTo>
                <a:lnTo>
                  <a:pt x="930172" y="0"/>
                </a:lnTo>
                <a:lnTo>
                  <a:pt x="930172" y="402237"/>
                </a:lnTo>
                <a:lnTo>
                  <a:pt x="0" y="402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18757"/>
            <a:ext cx="7560000" cy="517243"/>
            <a:chOff x="0" y="0"/>
            <a:chExt cx="2709333" cy="18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85368"/>
            </a:xfrm>
            <a:custGeom>
              <a:avLst/>
              <a:gdLst/>
              <a:ahLst/>
              <a:cxnLst/>
              <a:rect l="l" t="t" r="r" b="b"/>
              <a:pathLst>
                <a:path w="2709333" h="185368">
                  <a:moveTo>
                    <a:pt x="0" y="0"/>
                  </a:moveTo>
                  <a:lnTo>
                    <a:pt x="2709333" y="0"/>
                  </a:lnTo>
                  <a:lnTo>
                    <a:pt x="2709333" y="185368"/>
                  </a:lnTo>
                  <a:lnTo>
                    <a:pt x="0" y="18536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21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4072" y="2644443"/>
            <a:ext cx="4799716" cy="5206933"/>
            <a:chOff x="0" y="0"/>
            <a:chExt cx="1947406" cy="21126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47407" cy="2112628"/>
            </a:xfrm>
            <a:custGeom>
              <a:avLst/>
              <a:gdLst/>
              <a:ahLst/>
              <a:cxnLst/>
              <a:rect l="l" t="t" r="r" b="b"/>
              <a:pathLst>
                <a:path w="1947407" h="2112628">
                  <a:moveTo>
                    <a:pt x="0" y="0"/>
                  </a:moveTo>
                  <a:lnTo>
                    <a:pt x="1947407" y="0"/>
                  </a:lnTo>
                  <a:lnTo>
                    <a:pt x="1947407" y="2112628"/>
                  </a:lnTo>
                  <a:lnTo>
                    <a:pt x="0" y="211262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1947406" cy="2207878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ts val="2713"/>
                </a:lnSpc>
              </a:pPr>
              <a:endParaRPr/>
            </a:p>
            <a:p>
              <a:pPr algn="l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241719"/>
            <a:ext cx="7560000" cy="1726765"/>
            <a:chOff x="0" y="0"/>
            <a:chExt cx="2709333" cy="618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618834"/>
            </a:xfrm>
            <a:custGeom>
              <a:avLst/>
              <a:gdLst/>
              <a:ahLst/>
              <a:cxnLst/>
              <a:rect l="l" t="t" r="r" b="b"/>
              <a:pathLst>
                <a:path w="2709333" h="618834">
                  <a:moveTo>
                    <a:pt x="0" y="0"/>
                  </a:moveTo>
                  <a:lnTo>
                    <a:pt x="2709333" y="0"/>
                  </a:lnTo>
                  <a:lnTo>
                    <a:pt x="2709333" y="618834"/>
                  </a:lnTo>
                  <a:lnTo>
                    <a:pt x="0" y="618834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3" cy="6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6408" y="197788"/>
            <a:ext cx="6787184" cy="217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MSF - Decarbonization Solutions - FactSheets</a:t>
            </a:r>
          </a:p>
          <a:p>
            <a:pPr algn="ctr">
              <a:lnSpc>
                <a:spcPts val="1540"/>
              </a:lnSpc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Waste &amp; Pollution</a:t>
            </a: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0" y="8063998"/>
            <a:ext cx="7513788" cy="387914"/>
            <a:chOff x="0" y="0"/>
            <a:chExt cx="2692772" cy="139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92772" cy="139020"/>
            </a:xfrm>
            <a:custGeom>
              <a:avLst/>
              <a:gdLst/>
              <a:ahLst/>
              <a:cxnLst/>
              <a:rect l="l" t="t" r="r" b="b"/>
              <a:pathLst>
                <a:path w="2692772" h="139020">
                  <a:moveTo>
                    <a:pt x="0" y="0"/>
                  </a:moveTo>
                  <a:lnTo>
                    <a:pt x="2692772" y="0"/>
                  </a:lnTo>
                  <a:lnTo>
                    <a:pt x="2692772" y="139020"/>
                  </a:lnTo>
                  <a:lnTo>
                    <a:pt x="0" y="139020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692772" cy="16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50072" y="1574268"/>
            <a:ext cx="4809928" cy="373726"/>
            <a:chOff x="0" y="0"/>
            <a:chExt cx="1723770" cy="133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23770" cy="133935"/>
            </a:xfrm>
            <a:custGeom>
              <a:avLst/>
              <a:gdLst/>
              <a:ahLst/>
              <a:cxnLst/>
              <a:rect l="l" t="t" r="r" b="b"/>
              <a:pathLst>
                <a:path w="1723770" h="133935">
                  <a:moveTo>
                    <a:pt x="0" y="0"/>
                  </a:moveTo>
                  <a:lnTo>
                    <a:pt x="1723770" y="0"/>
                  </a:lnTo>
                  <a:lnTo>
                    <a:pt x="1723770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23770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COMMITMENT to 2030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2717028"/>
            <a:ext cx="2451973" cy="373726"/>
            <a:chOff x="0" y="0"/>
            <a:chExt cx="878732" cy="133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8732" cy="133935"/>
            </a:xfrm>
            <a:custGeom>
              <a:avLst/>
              <a:gdLst/>
              <a:ahLst/>
              <a:cxnLst/>
              <a:rect l="l" t="t" r="r" b="b"/>
              <a:pathLst>
                <a:path w="878732" h="133935">
                  <a:moveTo>
                    <a:pt x="0" y="0"/>
                  </a:moveTo>
                  <a:lnTo>
                    <a:pt x="878732" y="0"/>
                  </a:lnTo>
                  <a:lnTo>
                    <a:pt x="878732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8732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WHY it’s important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683106" y="1524741"/>
            <a:ext cx="1058290" cy="1152593"/>
          </a:xfrm>
          <a:custGeom>
            <a:avLst/>
            <a:gdLst/>
            <a:ahLst/>
            <a:cxnLst/>
            <a:rect l="l" t="t" r="r" b="b"/>
            <a:pathLst>
              <a:path w="1058290" h="1152593">
                <a:moveTo>
                  <a:pt x="0" y="0"/>
                </a:moveTo>
                <a:lnTo>
                  <a:pt x="1058290" y="0"/>
                </a:lnTo>
                <a:lnTo>
                  <a:pt x="1058290" y="1152593"/>
                </a:lnTo>
                <a:lnTo>
                  <a:pt x="0" y="1152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943141" y="678583"/>
            <a:ext cx="977784" cy="657560"/>
          </a:xfrm>
          <a:custGeom>
            <a:avLst/>
            <a:gdLst/>
            <a:ahLst/>
            <a:cxnLst/>
            <a:rect l="l" t="t" r="r" b="b"/>
            <a:pathLst>
              <a:path w="977784" h="657560">
                <a:moveTo>
                  <a:pt x="0" y="0"/>
                </a:moveTo>
                <a:lnTo>
                  <a:pt x="977784" y="0"/>
                </a:lnTo>
                <a:lnTo>
                  <a:pt x="977784" y="657560"/>
                </a:lnTo>
                <a:lnTo>
                  <a:pt x="0" y="657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063557" y="3545533"/>
            <a:ext cx="4277441" cy="3763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758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Avoid and reduce waste </a:t>
            </a:r>
          </a:p>
          <a:p>
            <a:pPr marL="604521" lvl="2" indent="-201507" algn="l">
              <a:lnSpc>
                <a:spcPts val="2758"/>
              </a:lnSpc>
              <a:buFont typeface="Arial"/>
              <a:buChar char="⚬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Reduce the use of single-use items</a:t>
            </a:r>
          </a:p>
          <a:p>
            <a:pPr marL="604521" lvl="2" indent="-201507" algn="l">
              <a:lnSpc>
                <a:spcPts val="2758"/>
              </a:lnSpc>
              <a:buFont typeface="Arial"/>
              <a:buChar char="⚬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Favor products donations through better anticipation of expiration dates and strict policy </a:t>
            </a:r>
          </a:p>
          <a:p>
            <a:pPr marL="302261" lvl="1" indent="-151130" algn="l">
              <a:lnSpc>
                <a:spcPts val="2758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Increase local or regional recycling </a:t>
            </a:r>
          </a:p>
          <a:p>
            <a:pPr marL="302261" lvl="1" indent="-151130" algn="l">
              <a:lnSpc>
                <a:spcPts val="2758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Repair of equipment over disposal </a:t>
            </a:r>
          </a:p>
          <a:p>
            <a:pPr marL="302261" lvl="1" indent="-151130" algn="l">
              <a:lnSpc>
                <a:spcPts val="2758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Waste management plan and sorting specific to each context </a:t>
            </a:r>
          </a:p>
          <a:p>
            <a:pPr marL="302261" lvl="1" indent="-151130" algn="l">
              <a:lnSpc>
                <a:spcPts val="2758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Limit soil, water and air pollution</a:t>
            </a:r>
          </a:p>
          <a:p>
            <a:pPr algn="l">
              <a:lnSpc>
                <a:spcPts val="2955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143795" y="8487212"/>
            <a:ext cx="2369993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Recycle and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dispose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of remaining waste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responsibly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and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explore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existing infrastructure.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579" y="5843674"/>
            <a:ext cx="2301734" cy="16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The world generates 25 billion tons of solid waste every year, half of which is industrial waste. </a:t>
            </a:r>
            <a:r>
              <a:rPr lang="en-US" sz="1200" i="1">
                <a:solidFill>
                  <a:srgbClr val="374C7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(World Bank, 2021)</a:t>
            </a:r>
          </a:p>
          <a:p>
            <a:pPr algn="l">
              <a:lnSpc>
                <a:spcPts val="1679"/>
              </a:lnSpc>
            </a:pPr>
            <a:endParaRPr lang="en-US" sz="1200" i="1">
              <a:solidFill>
                <a:srgbClr val="374C75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Waste accounts for 5% of global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GHG emissions </a:t>
            </a:r>
            <a:r>
              <a:rPr lang="en-US" sz="1200" i="1">
                <a:solidFill>
                  <a:srgbClr val="374C7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(World Bank, 2021)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579" y="3262204"/>
            <a:ext cx="2208796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Humanitarian settings often lack alternatives, leading to uncontrolled final waste disposal.</a:t>
            </a:r>
          </a:p>
          <a:p>
            <a:pPr algn="l">
              <a:lnSpc>
                <a:spcPts val="1679"/>
              </a:lnSpc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Toxic waste substances can contaminate the air, water and soil, posing significant risks to human health and the environment.  (</a:t>
            </a:r>
            <a:r>
              <a:rPr lang="en-US" sz="1200" i="1">
                <a:solidFill>
                  <a:srgbClr val="374C7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Climate Action Accelerator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28829" y="8093067"/>
            <a:ext cx="268922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HOW? A Few recommendations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26567" y="2144063"/>
            <a:ext cx="417727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50% Reduction of Waste (not set by all entities)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19699" y="8485991"/>
            <a:ext cx="2520602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Composting organic waste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reduces methane emissions from landfills by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78%.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3464" y="8485991"/>
            <a:ext cx="2247911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Refuse or avoid, then reduce, reuse or repurpose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materials. Promote repair of electronic and electrical equipment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70898" y="2810837"/>
            <a:ext cx="44962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WHAT?</a:t>
            </a:r>
            <a:r>
              <a:rPr lang="en-US" sz="2199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2199" u="sng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MSF </a:t>
            </a:r>
            <a:r>
              <a:rPr lang="en-US" sz="2199" u="sng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RoadMaps</a:t>
            </a:r>
            <a:r>
              <a:rPr lang="en-US" sz="2199" u="sng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solution</a:t>
            </a:r>
            <a:r>
              <a:rPr lang="en-US" sz="2199" b="1" u="sng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86451" y="9082207"/>
            <a:ext cx="2187098" cy="3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0"/>
              </a:lnSpc>
              <a:spcBef>
                <a:spcPct val="0"/>
              </a:spcBef>
            </a:pPr>
            <a:r>
              <a:rPr lang="en-US" sz="900" i="1">
                <a:solidFill>
                  <a:srgbClr val="374C7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(Global Alliance for Incineration Alternative, 2022)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 Italics</vt:lpstr>
      <vt:lpstr>Calibri</vt:lpstr>
      <vt:lpstr>Canva Sans</vt:lpstr>
      <vt:lpstr>Arial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Waste&amp;Pollution-MSF-DecarbonizationSolutions-FactSheets</dc:title>
  <dc:creator>Ana DE-LEMOS</dc:creator>
  <cp:lastModifiedBy>Ana DE-LEMOS</cp:lastModifiedBy>
  <cp:revision>1</cp:revision>
  <dcterms:created xsi:type="dcterms:W3CDTF">2006-08-16T00:00:00Z</dcterms:created>
  <dcterms:modified xsi:type="dcterms:W3CDTF">2025-01-29T13:58:09Z</dcterms:modified>
  <dc:identifier>DAGWQyCjQmM</dc:identifier>
</cp:coreProperties>
</file>