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Canva Sans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77" y="10080000"/>
            <a:ext cx="1027137" cy="451940"/>
          </a:xfrm>
          <a:custGeom>
            <a:avLst/>
            <a:gdLst/>
            <a:ahLst/>
            <a:cxnLst/>
            <a:rect l="l" t="t" r="r" b="b"/>
            <a:pathLst>
              <a:path w="1027137" h="451940">
                <a:moveTo>
                  <a:pt x="0" y="0"/>
                </a:moveTo>
                <a:lnTo>
                  <a:pt x="1027137" y="0"/>
                </a:lnTo>
                <a:lnTo>
                  <a:pt x="1027137" y="451940"/>
                </a:lnTo>
                <a:lnTo>
                  <a:pt x="0" y="45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13222" y="10044000"/>
            <a:ext cx="930172" cy="402237"/>
          </a:xfrm>
          <a:custGeom>
            <a:avLst/>
            <a:gdLst/>
            <a:ahLst/>
            <a:cxnLst/>
            <a:rect l="l" t="t" r="r" b="b"/>
            <a:pathLst>
              <a:path w="930172" h="402237">
                <a:moveTo>
                  <a:pt x="0" y="0"/>
                </a:moveTo>
                <a:lnTo>
                  <a:pt x="930172" y="0"/>
                </a:lnTo>
                <a:lnTo>
                  <a:pt x="930172" y="402237"/>
                </a:lnTo>
                <a:lnTo>
                  <a:pt x="0" y="402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418757"/>
            <a:ext cx="7560000" cy="517243"/>
            <a:chOff x="0" y="0"/>
            <a:chExt cx="2709333" cy="185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85368"/>
            </a:xfrm>
            <a:custGeom>
              <a:avLst/>
              <a:gdLst/>
              <a:ahLst/>
              <a:cxnLst/>
              <a:rect l="l" t="t" r="r" b="b"/>
              <a:pathLst>
                <a:path w="2709333" h="185368">
                  <a:moveTo>
                    <a:pt x="0" y="0"/>
                  </a:moveTo>
                  <a:lnTo>
                    <a:pt x="2709333" y="0"/>
                  </a:lnTo>
                  <a:lnTo>
                    <a:pt x="2709333" y="185368"/>
                  </a:lnTo>
                  <a:lnTo>
                    <a:pt x="0" y="18536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21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14072" y="2677334"/>
            <a:ext cx="4777785" cy="5072339"/>
            <a:chOff x="0" y="0"/>
            <a:chExt cx="1938508" cy="20580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8508" cy="2058019"/>
            </a:xfrm>
            <a:custGeom>
              <a:avLst/>
              <a:gdLst/>
              <a:ahLst/>
              <a:cxnLst/>
              <a:rect l="l" t="t" r="r" b="b"/>
              <a:pathLst>
                <a:path w="1938508" h="2058019">
                  <a:moveTo>
                    <a:pt x="0" y="0"/>
                  </a:moveTo>
                  <a:lnTo>
                    <a:pt x="1938508" y="0"/>
                  </a:lnTo>
                  <a:lnTo>
                    <a:pt x="1938508" y="2058019"/>
                  </a:lnTo>
                  <a:lnTo>
                    <a:pt x="0" y="2058019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1938508" cy="2153269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just">
                <a:lnSpc>
                  <a:spcPts val="2713"/>
                </a:lnSpc>
              </a:pPr>
              <a:endParaRPr/>
            </a:p>
            <a:p>
              <a:pPr algn="l">
                <a:lnSpc>
                  <a:spcPts val="214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-241719"/>
            <a:ext cx="7560000" cy="1726765"/>
            <a:chOff x="0" y="0"/>
            <a:chExt cx="2709333" cy="6188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618834"/>
            </a:xfrm>
            <a:custGeom>
              <a:avLst/>
              <a:gdLst/>
              <a:ahLst/>
              <a:cxnLst/>
              <a:rect l="l" t="t" r="r" b="b"/>
              <a:pathLst>
                <a:path w="2709333" h="618834">
                  <a:moveTo>
                    <a:pt x="0" y="0"/>
                  </a:moveTo>
                  <a:lnTo>
                    <a:pt x="2709333" y="0"/>
                  </a:lnTo>
                  <a:lnTo>
                    <a:pt x="2709333" y="618834"/>
                  </a:lnTo>
                  <a:lnTo>
                    <a:pt x="0" y="618834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09333" cy="647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07377" y="168088"/>
            <a:ext cx="6787184" cy="177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MSF - Decarbonization Solutions - FactSheets</a:t>
            </a:r>
          </a:p>
          <a:p>
            <a:pPr algn="ctr">
              <a:lnSpc>
                <a:spcPts val="1540"/>
              </a:lnSpc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Medical Practices 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3219"/>
              </a:lnSpc>
              <a:spcBef>
                <a:spcPct val="0"/>
              </a:spcBef>
            </a:pPr>
            <a:endParaRPr lang="en-US" sz="22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0" y="8063998"/>
            <a:ext cx="7580969" cy="387914"/>
            <a:chOff x="0" y="0"/>
            <a:chExt cx="2716848" cy="1390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16848" cy="139020"/>
            </a:xfrm>
            <a:custGeom>
              <a:avLst/>
              <a:gdLst/>
              <a:ahLst/>
              <a:cxnLst/>
              <a:rect l="l" t="t" r="r" b="b"/>
              <a:pathLst>
                <a:path w="2716848" h="139020">
                  <a:moveTo>
                    <a:pt x="0" y="0"/>
                  </a:moveTo>
                  <a:lnTo>
                    <a:pt x="2716848" y="0"/>
                  </a:lnTo>
                  <a:lnTo>
                    <a:pt x="2716848" y="139020"/>
                  </a:lnTo>
                  <a:lnTo>
                    <a:pt x="0" y="139020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16848" cy="16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50072" y="1574268"/>
            <a:ext cx="4809928" cy="373726"/>
            <a:chOff x="0" y="0"/>
            <a:chExt cx="1723770" cy="133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23770" cy="133935"/>
            </a:xfrm>
            <a:custGeom>
              <a:avLst/>
              <a:gdLst/>
              <a:ahLst/>
              <a:cxnLst/>
              <a:rect l="l" t="t" r="r" b="b"/>
              <a:pathLst>
                <a:path w="1723770" h="133935">
                  <a:moveTo>
                    <a:pt x="0" y="0"/>
                  </a:moveTo>
                  <a:lnTo>
                    <a:pt x="1723770" y="0"/>
                  </a:lnTo>
                  <a:lnTo>
                    <a:pt x="1723770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723770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OUR COMMITMENT to 2030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0" y="2717028"/>
            <a:ext cx="2451973" cy="373726"/>
            <a:chOff x="0" y="0"/>
            <a:chExt cx="878732" cy="133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78732" cy="133935"/>
            </a:xfrm>
            <a:custGeom>
              <a:avLst/>
              <a:gdLst/>
              <a:ahLst/>
              <a:cxnLst/>
              <a:rect l="l" t="t" r="r" b="b"/>
              <a:pathLst>
                <a:path w="878732" h="133935">
                  <a:moveTo>
                    <a:pt x="0" y="0"/>
                  </a:moveTo>
                  <a:lnTo>
                    <a:pt x="878732" y="0"/>
                  </a:lnTo>
                  <a:lnTo>
                    <a:pt x="878732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78732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WHY it’s important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683106" y="1524741"/>
            <a:ext cx="1058290" cy="1152593"/>
          </a:xfrm>
          <a:custGeom>
            <a:avLst/>
            <a:gdLst/>
            <a:ahLst/>
            <a:cxnLst/>
            <a:rect l="l" t="t" r="r" b="b"/>
            <a:pathLst>
              <a:path w="1058290" h="1152593">
                <a:moveTo>
                  <a:pt x="0" y="0"/>
                </a:moveTo>
                <a:lnTo>
                  <a:pt x="1058290" y="0"/>
                </a:lnTo>
                <a:lnTo>
                  <a:pt x="1058290" y="1152593"/>
                </a:lnTo>
                <a:lnTo>
                  <a:pt x="0" y="1152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113222" y="621664"/>
            <a:ext cx="692277" cy="701929"/>
          </a:xfrm>
          <a:custGeom>
            <a:avLst/>
            <a:gdLst/>
            <a:ahLst/>
            <a:cxnLst/>
            <a:rect l="l" t="t" r="r" b="b"/>
            <a:pathLst>
              <a:path w="692277" h="701929">
                <a:moveTo>
                  <a:pt x="0" y="0"/>
                </a:moveTo>
                <a:lnTo>
                  <a:pt x="692277" y="0"/>
                </a:lnTo>
                <a:lnTo>
                  <a:pt x="692277" y="701928"/>
                </a:lnTo>
                <a:lnTo>
                  <a:pt x="0" y="7019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083804" y="3323346"/>
            <a:ext cx="4038320" cy="444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l">
              <a:lnSpc>
                <a:spcPts val="2086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Train medical staff on updated protocols (those that are already recommended) </a:t>
            </a:r>
          </a:p>
          <a:p>
            <a:pPr algn="l">
              <a:lnSpc>
                <a:spcPts val="2086"/>
              </a:lnSpc>
            </a:pPr>
            <a:endParaRPr lang="en-US" sz="14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302261" lvl="1" indent="-151130" algn="l">
              <a:lnSpc>
                <a:spcPts val="2086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Rationalize selection, ordering and dispensing of drugs </a:t>
            </a:r>
          </a:p>
          <a:p>
            <a:pPr algn="l">
              <a:lnSpc>
                <a:spcPts val="2086"/>
              </a:lnSpc>
            </a:pPr>
            <a:endParaRPr lang="en-US" sz="14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302261" lvl="1" indent="-151130" algn="l">
              <a:lnSpc>
                <a:spcPts val="2086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Optimize the ordering, use and maintenance of medical equipment</a:t>
            </a:r>
          </a:p>
          <a:p>
            <a:pPr algn="l">
              <a:lnSpc>
                <a:spcPts val="2086"/>
              </a:lnSpc>
            </a:pPr>
            <a:endParaRPr lang="en-US" sz="14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302261" lvl="1" indent="-151130" algn="l">
              <a:lnSpc>
                <a:spcPts val="2086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Alternative medical materials/products with lower environmental impact </a:t>
            </a:r>
          </a:p>
          <a:p>
            <a:pPr algn="l">
              <a:lnSpc>
                <a:spcPts val="2086"/>
              </a:lnSpc>
            </a:pPr>
            <a:endParaRPr lang="en-US" sz="14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302261" lvl="1" indent="-151130" algn="l">
              <a:lnSpc>
                <a:spcPts val="2086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Switch to longer lasting medical and alternative medical products</a:t>
            </a:r>
          </a:p>
          <a:p>
            <a:pPr algn="l">
              <a:lnSpc>
                <a:spcPts val="2086"/>
              </a:lnSpc>
            </a:pPr>
            <a:endParaRPr lang="en-US" sz="14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302261" lvl="1" indent="-151130" algn="l">
              <a:lnSpc>
                <a:spcPts val="2086"/>
              </a:lnSpc>
              <a:buFont typeface="Arial"/>
              <a:buChar char="•"/>
            </a:pPr>
            <a:r>
              <a:rPr lang="en-US" sz="1400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Rationalization of use to single use items  </a:t>
            </a:r>
          </a:p>
          <a:p>
            <a:pPr algn="l">
              <a:lnSpc>
                <a:spcPts val="2955"/>
              </a:lnSpc>
            </a:pPr>
            <a:endParaRPr lang="en-US" sz="1400" i="1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143795" y="8487212"/>
            <a:ext cx="2369993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Behavior change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 is the most effective way to reduce single-use item impact on the environment.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8579" y="4058418"/>
            <a:ext cx="2214362" cy="389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60% of Medical Items ordered are Single-use items.</a:t>
            </a:r>
          </a:p>
          <a:p>
            <a:pPr algn="l">
              <a:lnSpc>
                <a:spcPts val="1819"/>
              </a:lnSpc>
            </a:pPr>
            <a:endParaRPr lang="en-US" sz="1299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Single-use items are the main contributors to medical waste. </a:t>
            </a:r>
          </a:p>
          <a:p>
            <a:pPr algn="l">
              <a:lnSpc>
                <a:spcPts val="1819"/>
              </a:lnSpc>
            </a:pPr>
            <a:endParaRPr lang="en-US" sz="1299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Gloves are by far the most used single-use medical item</a:t>
            </a:r>
          </a:p>
          <a:p>
            <a:pPr algn="l">
              <a:lnSpc>
                <a:spcPts val="1819"/>
              </a:lnSpc>
            </a:pPr>
            <a:endParaRPr lang="en-US" sz="1299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PPE and IV drug delivery items are the two top contributors of single-use categories. 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72579" y="3243154"/>
            <a:ext cx="2208796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Medical practices are central to MSF’s medico-humanitarian operations.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28829" y="8093067"/>
            <a:ext cx="268922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HOW? A Few recommendations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214416" y="1690693"/>
            <a:ext cx="4177279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endParaRPr/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Reduce overuse of medical items &amp; reduce amount of medical waste (including proper waste segregation)</a:t>
            </a:r>
          </a:p>
          <a:p>
            <a:pPr marL="0" lvl="0" indent="0" algn="l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374C75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895895" y="2800673"/>
            <a:ext cx="4595962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dirty="0">
                <a:solidFill>
                  <a:schemeClr val="bg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WHAT?</a:t>
            </a:r>
            <a:r>
              <a:rPr lang="en-US" sz="1999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  <a:r>
              <a:rPr lang="en-US" sz="1999" u="sng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MSF </a:t>
            </a:r>
            <a:r>
              <a:rPr lang="en-US" sz="1999" u="sng" dirty="0" err="1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RoadMaps</a:t>
            </a:r>
            <a:r>
              <a:rPr lang="en-US" sz="1999" u="sng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solution</a:t>
            </a:r>
            <a:r>
              <a:rPr lang="en-US" sz="1999" b="1" u="sng" dirty="0">
                <a:solidFill>
                  <a:schemeClr val="bg1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7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19699" y="8485991"/>
            <a:ext cx="2520602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Lead by Example: Follow </a:t>
            </a: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best practices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 with proper implementation of medical protocols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464" y="8485991"/>
            <a:ext cx="2247911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Efficient forecasting and stock management </a:t>
            </a: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ensure that we minimize quantity of expired items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0" y="9552284"/>
            <a:ext cx="45720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https://apps.epicentre-msf.org/public/app/carbon-travel-app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Canva Sans Italics</vt:lpstr>
      <vt:lpstr>Calibri</vt:lpstr>
      <vt:lpstr>Canva Sans</vt:lpstr>
      <vt:lpstr>Arial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MedicalPractices-MSF-DecarbonizationSolutions-FactSheets</dc:title>
  <dc:creator>Ana DE-LEMOS</dc:creator>
  <cp:lastModifiedBy>Ana DE-LEMOS</cp:lastModifiedBy>
  <cp:revision>2</cp:revision>
  <dcterms:created xsi:type="dcterms:W3CDTF">2006-08-16T00:00:00Z</dcterms:created>
  <dcterms:modified xsi:type="dcterms:W3CDTF">2025-01-29T14:04:06Z</dcterms:modified>
  <dc:identifier>DAGWQ6njBAs</dc:identifier>
</cp:coreProperties>
</file>