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Canva Sans Bold Italics" panose="020B0604020202020204" charset="0"/>
      <p:regular r:id="rId9"/>
    </p:embeddedFont>
    <p:embeddedFont>
      <p:font typeface="Canva Sans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3" d="100"/>
          <a:sy n="93" d="100"/>
        </p:scale>
        <p:origin x="9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5" Type="http://schemas.microsoft.com/office/2016/11/relationships/changesInfo" Target="changesInfos/changesInfo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DE-LEMOS" userId="e63d2125-3e09-4e49-8d41-999cbb988a02" providerId="ADAL" clId="{35834AF1-38E1-4C43-AD28-1F2487DBF1C3}"/>
    <pc:docChg chg="modSld">
      <pc:chgData name="Ana DE-LEMOS" userId="e63d2125-3e09-4e49-8d41-999cbb988a02" providerId="ADAL" clId="{35834AF1-38E1-4C43-AD28-1F2487DBF1C3}" dt="2024-12-18T11:11:35.538" v="5" actId="14100"/>
      <pc:docMkLst>
        <pc:docMk/>
      </pc:docMkLst>
      <pc:sldChg chg="modSp mod">
        <pc:chgData name="Ana DE-LEMOS" userId="e63d2125-3e09-4e49-8d41-999cbb988a02" providerId="ADAL" clId="{35834AF1-38E1-4C43-AD28-1F2487DBF1C3}" dt="2024-12-18T11:11:35.538" v="5" actId="14100"/>
        <pc:sldMkLst>
          <pc:docMk/>
          <pc:sldMk cId="0" sldId="256"/>
        </pc:sldMkLst>
        <pc:grpChg chg="mod">
          <ac:chgData name="Ana DE-LEMOS" userId="e63d2125-3e09-4e49-8d41-999cbb988a02" providerId="ADAL" clId="{35834AF1-38E1-4C43-AD28-1F2487DBF1C3}" dt="2024-12-18T11:11:35.538" v="5" actId="14100"/>
          <ac:grpSpMkLst>
            <pc:docMk/>
            <pc:sldMk cId="0" sldId="256"/>
            <ac:grpSpMk id="7" creationId="{00000000-0000-0000-0000-000000000000}"/>
          </ac:grpSpMkLst>
        </pc:grpChg>
        <pc:grpChg chg="mod">
          <ac:chgData name="Ana DE-LEMOS" userId="e63d2125-3e09-4e49-8d41-999cbb988a02" providerId="ADAL" clId="{35834AF1-38E1-4C43-AD28-1F2487DBF1C3}" dt="2024-12-18T11:11:28.810" v="4" actId="14100"/>
          <ac:grpSpMkLst>
            <pc:docMk/>
            <pc:sldMk cId="0" sldId="256"/>
            <ac:grpSpMk id="14" creationId="{00000000-0000-0000-0000-000000000000}"/>
          </ac:grpSpMkLst>
        </pc:grpChg>
        <pc:grpChg chg="mod">
          <ac:chgData name="Ana DE-LEMOS" userId="e63d2125-3e09-4e49-8d41-999cbb988a02" providerId="ADAL" clId="{35834AF1-38E1-4C43-AD28-1F2487DBF1C3}" dt="2024-12-18T11:10:48.932" v="0" actId="14100"/>
          <ac:grpSpMkLst>
            <pc:docMk/>
            <pc:sldMk cId="0" sldId="256"/>
            <ac:grpSpMk id="20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77" y="10080000"/>
            <a:ext cx="1027137" cy="451940"/>
          </a:xfrm>
          <a:custGeom>
            <a:avLst/>
            <a:gdLst/>
            <a:ahLst/>
            <a:cxnLst/>
            <a:rect l="l" t="t" r="r" b="b"/>
            <a:pathLst>
              <a:path w="1027137" h="451940">
                <a:moveTo>
                  <a:pt x="0" y="0"/>
                </a:moveTo>
                <a:lnTo>
                  <a:pt x="1027137" y="0"/>
                </a:lnTo>
                <a:lnTo>
                  <a:pt x="1027137" y="451940"/>
                </a:lnTo>
                <a:lnTo>
                  <a:pt x="0" y="4519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13222" y="10044000"/>
            <a:ext cx="930172" cy="402237"/>
          </a:xfrm>
          <a:custGeom>
            <a:avLst/>
            <a:gdLst/>
            <a:ahLst/>
            <a:cxnLst/>
            <a:rect l="l" t="t" r="r" b="b"/>
            <a:pathLst>
              <a:path w="930172" h="402237">
                <a:moveTo>
                  <a:pt x="0" y="0"/>
                </a:moveTo>
                <a:lnTo>
                  <a:pt x="930172" y="0"/>
                </a:lnTo>
                <a:lnTo>
                  <a:pt x="930172" y="402237"/>
                </a:lnTo>
                <a:lnTo>
                  <a:pt x="0" y="4022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9418757"/>
            <a:ext cx="7560000" cy="517243"/>
            <a:chOff x="0" y="0"/>
            <a:chExt cx="2709333" cy="1853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185368"/>
            </a:xfrm>
            <a:custGeom>
              <a:avLst/>
              <a:gdLst/>
              <a:ahLst/>
              <a:cxnLst/>
              <a:rect l="l" t="t" r="r" b="b"/>
              <a:pathLst>
                <a:path w="2709333" h="185368">
                  <a:moveTo>
                    <a:pt x="0" y="0"/>
                  </a:moveTo>
                  <a:lnTo>
                    <a:pt x="2709333" y="0"/>
                  </a:lnTo>
                  <a:lnTo>
                    <a:pt x="2709333" y="185368"/>
                  </a:lnTo>
                  <a:lnTo>
                    <a:pt x="0" y="185368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709333" cy="213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14072" y="2644443"/>
            <a:ext cx="4866897" cy="5206933"/>
            <a:chOff x="0" y="0"/>
            <a:chExt cx="2019097" cy="211262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19097" cy="2112628"/>
            </a:xfrm>
            <a:custGeom>
              <a:avLst/>
              <a:gdLst/>
              <a:ahLst/>
              <a:cxnLst/>
              <a:rect l="l" t="t" r="r" b="b"/>
              <a:pathLst>
                <a:path w="2019097" h="2112628">
                  <a:moveTo>
                    <a:pt x="0" y="0"/>
                  </a:moveTo>
                  <a:lnTo>
                    <a:pt x="2019097" y="0"/>
                  </a:lnTo>
                  <a:lnTo>
                    <a:pt x="2019097" y="2112628"/>
                  </a:lnTo>
                  <a:lnTo>
                    <a:pt x="0" y="2112628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019097" cy="2207878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just">
                <a:lnSpc>
                  <a:spcPts val="2713"/>
                </a:lnSpc>
              </a:pPr>
              <a:endParaRPr/>
            </a:p>
            <a:p>
              <a:pPr algn="l">
                <a:lnSpc>
                  <a:spcPts val="214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-241719"/>
            <a:ext cx="7560000" cy="1726765"/>
            <a:chOff x="0" y="0"/>
            <a:chExt cx="2709333" cy="61883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3" cy="618834"/>
            </a:xfrm>
            <a:custGeom>
              <a:avLst/>
              <a:gdLst/>
              <a:ahLst/>
              <a:cxnLst/>
              <a:rect l="l" t="t" r="r" b="b"/>
              <a:pathLst>
                <a:path w="2709333" h="618834">
                  <a:moveTo>
                    <a:pt x="0" y="0"/>
                  </a:moveTo>
                  <a:lnTo>
                    <a:pt x="2709333" y="0"/>
                  </a:lnTo>
                  <a:lnTo>
                    <a:pt x="2709333" y="618834"/>
                  </a:lnTo>
                  <a:lnTo>
                    <a:pt x="0" y="618834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709333" cy="647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07377" y="259914"/>
            <a:ext cx="6787184" cy="137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MSF - Decarbonization Solutions - FactSheets</a:t>
            </a:r>
          </a:p>
          <a:p>
            <a:pPr algn="ctr">
              <a:lnSpc>
                <a:spcPts val="1540"/>
              </a:lnSpc>
            </a:pPr>
            <a:endParaRPr lang="en-US" sz="2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IT &amp; Digital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endParaRPr lang="en-US" sz="2299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20969" y="8063998"/>
            <a:ext cx="7560000" cy="387914"/>
            <a:chOff x="0" y="0"/>
            <a:chExt cx="2786362" cy="1390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86362" cy="139020"/>
            </a:xfrm>
            <a:custGeom>
              <a:avLst/>
              <a:gdLst/>
              <a:ahLst/>
              <a:cxnLst/>
              <a:rect l="l" t="t" r="r" b="b"/>
              <a:pathLst>
                <a:path w="2786362" h="139020">
                  <a:moveTo>
                    <a:pt x="0" y="0"/>
                  </a:moveTo>
                  <a:lnTo>
                    <a:pt x="2786362" y="0"/>
                  </a:lnTo>
                  <a:lnTo>
                    <a:pt x="2786362" y="139020"/>
                  </a:lnTo>
                  <a:lnTo>
                    <a:pt x="0" y="139020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786362" cy="167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50072" y="1574268"/>
            <a:ext cx="4809928" cy="373726"/>
            <a:chOff x="0" y="0"/>
            <a:chExt cx="1723770" cy="1339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23770" cy="133935"/>
            </a:xfrm>
            <a:custGeom>
              <a:avLst/>
              <a:gdLst/>
              <a:ahLst/>
              <a:cxnLst/>
              <a:rect l="l" t="t" r="r" b="b"/>
              <a:pathLst>
                <a:path w="1723770" h="133935">
                  <a:moveTo>
                    <a:pt x="0" y="0"/>
                  </a:moveTo>
                  <a:lnTo>
                    <a:pt x="1723770" y="0"/>
                  </a:lnTo>
                  <a:lnTo>
                    <a:pt x="1723770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723770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OUR COMMITMENT to 2030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" y="2717028"/>
            <a:ext cx="2451973" cy="373726"/>
            <a:chOff x="0" y="0"/>
            <a:chExt cx="948246" cy="13393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48246" cy="133935"/>
            </a:xfrm>
            <a:custGeom>
              <a:avLst/>
              <a:gdLst/>
              <a:ahLst/>
              <a:cxnLst/>
              <a:rect l="l" t="t" r="r" b="b"/>
              <a:pathLst>
                <a:path w="948246" h="133935">
                  <a:moveTo>
                    <a:pt x="0" y="0"/>
                  </a:moveTo>
                  <a:lnTo>
                    <a:pt x="948246" y="0"/>
                  </a:lnTo>
                  <a:lnTo>
                    <a:pt x="948246" y="133935"/>
                  </a:lnTo>
                  <a:lnTo>
                    <a:pt x="0" y="133935"/>
                  </a:lnTo>
                  <a:close/>
                </a:path>
              </a:pathLst>
            </a:custGeom>
            <a:solidFill>
              <a:srgbClr val="364B7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48246" cy="16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WHY it’s important</a:t>
              </a:r>
            </a:p>
          </p:txBody>
        </p:sp>
      </p:grpSp>
      <p:sp>
        <p:nvSpPr>
          <p:cNvPr id="23" name="Freeform 23"/>
          <p:cNvSpPr/>
          <p:nvPr/>
        </p:nvSpPr>
        <p:spPr>
          <a:xfrm>
            <a:off x="683106" y="1524741"/>
            <a:ext cx="1058290" cy="1152593"/>
          </a:xfrm>
          <a:custGeom>
            <a:avLst/>
            <a:gdLst/>
            <a:ahLst/>
            <a:cxnLst/>
            <a:rect l="l" t="t" r="r" b="b"/>
            <a:pathLst>
              <a:path w="1058290" h="1152593">
                <a:moveTo>
                  <a:pt x="0" y="0"/>
                </a:moveTo>
                <a:lnTo>
                  <a:pt x="1058290" y="0"/>
                </a:lnTo>
                <a:lnTo>
                  <a:pt x="1058290" y="1152593"/>
                </a:lnTo>
                <a:lnTo>
                  <a:pt x="0" y="1152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3016315" y="3488383"/>
            <a:ext cx="4277441" cy="417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936"/>
              </a:lnSpc>
              <a:buFont typeface="Arial"/>
              <a:buChar char="•"/>
            </a:pPr>
            <a:r>
              <a:rPr lang="en-US" sz="1299" i="1" dirty="0" err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Rationalise</a:t>
            </a:r>
            <a:r>
              <a:rPr lang="en-US" sz="1299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the amount of </a:t>
            </a:r>
            <a:r>
              <a:rPr lang="en-US" sz="1299" b="1" i="1" dirty="0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data storage and transfer </a:t>
            </a:r>
          </a:p>
          <a:p>
            <a:pPr marL="561339" lvl="2" indent="-187113" algn="l">
              <a:lnSpc>
                <a:spcPts val="1936"/>
              </a:lnSpc>
              <a:buFont typeface="Arial"/>
              <a:buChar char="⚬"/>
            </a:pPr>
            <a:r>
              <a:rPr lang="en-US" sz="1299" i="1" dirty="0" err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Optimise</a:t>
            </a:r>
            <a:r>
              <a:rPr lang="en-US" sz="1299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growth of data usage and storage with "cold storage policies", introduction of restrictive policies (quotas), and regular deletion of unused data </a:t>
            </a:r>
          </a:p>
          <a:p>
            <a:pPr marL="561339" lvl="2" indent="-187113" algn="l">
              <a:lnSpc>
                <a:spcPts val="1936"/>
              </a:lnSpc>
              <a:buFont typeface="Arial"/>
              <a:buChar char="⚬"/>
            </a:pPr>
            <a:r>
              <a:rPr lang="en-US" sz="1299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Store data in low carbon eco-friendly data </a:t>
            </a:r>
            <a:r>
              <a:rPr lang="en-US" sz="1299" i="1" dirty="0" err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centres</a:t>
            </a:r>
            <a:r>
              <a:rPr lang="en-US" sz="1299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</a:p>
          <a:p>
            <a:pPr algn="l">
              <a:lnSpc>
                <a:spcPts val="1936"/>
              </a:lnSpc>
            </a:pPr>
            <a:r>
              <a:rPr lang="en-US" sz="1299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</a:p>
          <a:p>
            <a:pPr marL="280669" lvl="1" indent="-140335" algn="l">
              <a:lnSpc>
                <a:spcPts val="1936"/>
              </a:lnSpc>
              <a:buFont typeface="Arial"/>
              <a:buChar char="•"/>
            </a:pPr>
            <a:r>
              <a:rPr lang="en-US" sz="1299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Expand the life cycle of</a:t>
            </a:r>
            <a:r>
              <a:rPr lang="en-US" sz="1299" b="1" i="1" dirty="0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 IT and telecom equipment </a:t>
            </a:r>
            <a:r>
              <a:rPr lang="en-US" sz="1299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and reduce turnover rate  </a:t>
            </a:r>
          </a:p>
          <a:p>
            <a:pPr marL="561339" lvl="2" indent="-187113" algn="l">
              <a:lnSpc>
                <a:spcPts val="1936"/>
              </a:lnSpc>
              <a:buFont typeface="Arial"/>
              <a:buChar char="⚬"/>
            </a:pPr>
            <a:r>
              <a:rPr lang="en-US" sz="1299" i="1" dirty="0" err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Mutualise</a:t>
            </a:r>
            <a:r>
              <a:rPr lang="en-US" sz="1299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personal and professional equipment when relevant  </a:t>
            </a:r>
          </a:p>
          <a:p>
            <a:pPr marL="561339" lvl="2" indent="-187113" algn="l">
              <a:lnSpc>
                <a:spcPts val="1936"/>
              </a:lnSpc>
              <a:buFont typeface="Arial"/>
              <a:buChar char="⚬"/>
            </a:pPr>
            <a:r>
              <a:rPr lang="en-US" sz="1299" i="1" dirty="0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Purchase easily-reparable equipment and repair locally  </a:t>
            </a:r>
          </a:p>
          <a:p>
            <a:pPr algn="l">
              <a:lnSpc>
                <a:spcPts val="2560"/>
              </a:lnSpc>
            </a:pPr>
            <a:endParaRPr lang="en-US" sz="1299" i="1" dirty="0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algn="l">
              <a:lnSpc>
                <a:spcPts val="2560"/>
              </a:lnSpc>
            </a:pPr>
            <a:endParaRPr lang="en-US" sz="1299" i="1" dirty="0">
              <a:solidFill>
                <a:srgbClr val="FFFFFF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4847616" y="756000"/>
            <a:ext cx="776841" cy="618560"/>
          </a:xfrm>
          <a:custGeom>
            <a:avLst/>
            <a:gdLst/>
            <a:ahLst/>
            <a:cxnLst/>
            <a:rect l="l" t="t" r="r" b="b"/>
            <a:pathLst>
              <a:path w="776841" h="618560">
                <a:moveTo>
                  <a:pt x="0" y="0"/>
                </a:moveTo>
                <a:lnTo>
                  <a:pt x="776841" y="0"/>
                </a:lnTo>
                <a:lnTo>
                  <a:pt x="776841" y="618560"/>
                </a:lnTo>
                <a:lnTo>
                  <a:pt x="0" y="618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5126452" y="8432862"/>
            <a:ext cx="2323964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Limit large attachments in emails or use cloud-sharing links instead. </a:t>
            </a:r>
            <a:r>
              <a:rPr lang="en-US" sz="1100" b="1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Reducing email attachment size by 1 MB for 100 persons can save over 1 ton of CO₂e annually.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2579" y="5010359"/>
            <a:ext cx="2279394" cy="2625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2"/>
              </a:lnSpc>
            </a:pPr>
            <a:r>
              <a:rPr lang="en-US" sz="1265" b="1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45% of the greenhouse gases generated by digital </a:t>
            </a:r>
            <a:r>
              <a:rPr lang="en-US" sz="1265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activities are related to the </a:t>
            </a:r>
            <a:r>
              <a:rPr lang="en-US" sz="1265" b="1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manufacture of IT equipment</a:t>
            </a:r>
            <a:r>
              <a:rPr lang="en-US" sz="1265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l">
              <a:lnSpc>
                <a:spcPts val="1772"/>
              </a:lnSpc>
            </a:pPr>
            <a:endParaRPr lang="en-US" sz="1265">
              <a:solidFill>
                <a:srgbClr val="364B74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1772"/>
              </a:lnSpc>
              <a:spcBef>
                <a:spcPct val="0"/>
              </a:spcBef>
            </a:pPr>
            <a:r>
              <a:rPr lang="en-US" sz="1265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I</a:t>
            </a:r>
            <a:r>
              <a:rPr lang="en-US" sz="1265" b="1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mproper disposal of electronic </a:t>
            </a:r>
            <a:r>
              <a:rPr lang="en-US" sz="1265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waste, poses serious health and environmental risks releasing toxic substances into the air, soil, and water.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2579" y="3243154"/>
            <a:ext cx="2208796" cy="16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</a:t>
            </a:r>
            <a:r>
              <a:rPr lang="en-US" sz="1299" b="1" u="none" strike="noStrike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ata centers</a:t>
            </a:r>
            <a:r>
              <a:rPr lang="en-US" sz="1299" u="none" strike="noStrike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 currently contribute </a:t>
            </a:r>
            <a:r>
              <a:rPr lang="en-US" sz="1299" b="1" u="none" strike="noStrike">
                <a:solidFill>
                  <a:srgbClr val="364B7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2% of global CO2 emissions</a:t>
            </a:r>
            <a:r>
              <a:rPr lang="en-US" sz="1299" u="none" strike="noStrike">
                <a:solidFill>
                  <a:srgbClr val="364B74"/>
                </a:solidFill>
                <a:latin typeface="Canva Sans"/>
                <a:ea typeface="Canva Sans"/>
                <a:cs typeface="Canva Sans"/>
                <a:sym typeface="Canva Sans"/>
              </a:rPr>
              <a:t> and consume 7% of the world’s electricity, figures projected to rise to 13% by 2030.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28829" y="8093067"/>
            <a:ext cx="268922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HOW? A Few recommendations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endParaRPr lang="en-US" sz="140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954139" y="2810837"/>
            <a:ext cx="4496276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WHAT?</a:t>
            </a:r>
            <a:r>
              <a:rPr lang="en-US" sz="21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 </a:t>
            </a:r>
            <a:r>
              <a:rPr lang="en-US" sz="2199" u="sng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  <a:hlinkClick r:id="rId8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/>
              </a:rPr>
              <a:t>MSF RoadMaps solution</a:t>
            </a:r>
            <a:r>
              <a:rPr lang="en-US" sz="2199" b="1" u="sng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8" tooltip="https://msfintl.sharepoint.com/sites/ClimateSmartMSF/Shared%20Documents/Forms/AllItems.aspx?id=%2Fsites%2FClimateSmartMSF%2FShared%20Documents%2F1%2DRoadmap%2FClimate%20Roadmaps%2FFull%20ExCom%20Climate%20Smart%20Documents%20Oct2024%2FMSF%2Dwide%20Climate%20%26%20Environment%20Roadmap%20%2D%20Full%2DExCom%5F2024%2Epdf&amp;viewid=76d6d48e%2D751c%2D482a%2D916c%2Dd78143528a9e&amp;parent=%2Fsites%2FClimateSmartMSF%2FShared%20Documents%2F1%2DRoadmap%2FClimate%20Roadmaps%2FFull%20ExCom%20Climate%20Smart%20Documents%20Oct2024"/>
              </a:rPr>
              <a:t>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690881" y="8454005"/>
            <a:ext cx="2220175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Extending equipment life reduces e-waste and CO₂e. </a:t>
            </a:r>
            <a:r>
              <a:rPr lang="en-US" sz="11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Keeping equipment </a:t>
            </a:r>
            <a:r>
              <a:rPr lang="en-US" sz="11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for </a:t>
            </a:r>
            <a:r>
              <a:rPr lang="en-US" sz="11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two extra years</a:t>
            </a:r>
            <a:r>
              <a:rPr lang="en-US" sz="11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 can cut carbon footprints by </a:t>
            </a:r>
            <a:r>
              <a:rPr lang="en-US" sz="11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 to 50%</a:t>
            </a:r>
            <a:r>
              <a:rPr lang="en-US" sz="11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61176" y="9435707"/>
            <a:ext cx="1722440" cy="134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  <a:spcBef>
                <a:spcPct val="0"/>
              </a:spcBef>
            </a:pPr>
            <a:r>
              <a:rPr lang="en-US" sz="800" i="1">
                <a:solidFill>
                  <a:srgbClr val="E6F0E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(Sustainable Electronics Initiative).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209994" y="2079683"/>
            <a:ext cx="4240421" cy="41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Increase lifespan of IT equipment </a:t>
            </a:r>
          </a:p>
          <a:p>
            <a:pPr marL="259080" lvl="1" indent="-129540" algn="l">
              <a:lnSpc>
                <a:spcPts val="1679"/>
              </a:lnSpc>
              <a:buFont typeface="Arial"/>
              <a:buChar char="•"/>
            </a:pPr>
            <a:r>
              <a:rPr lang="en-US" sz="12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Reduce quantity of stored data per user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79760" y="6060271"/>
            <a:ext cx="790257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i="1">
                <a:solidFill>
                  <a:srgbClr val="364B74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(Shift project)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2579" y="8454005"/>
            <a:ext cx="2280177" cy="94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Turn off your computer</a:t>
            </a:r>
            <a:r>
              <a:rPr lang="en-US" sz="11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 overnight and you can </a:t>
            </a:r>
            <a:r>
              <a:rPr lang="en-US" sz="11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save </a:t>
            </a:r>
            <a:r>
              <a:rPr lang="en-US" sz="11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roughly 0,5  </a:t>
            </a:r>
            <a:r>
              <a:rPr lang="en-US" sz="1100" b="1">
                <a:solidFill>
                  <a:srgbClr val="374C7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kWh</a:t>
            </a:r>
            <a:r>
              <a:rPr lang="en-US" sz="1100">
                <a:solidFill>
                  <a:srgbClr val="374C75"/>
                </a:solidFill>
                <a:latin typeface="Canva Sans"/>
                <a:ea typeface="Canva Sans"/>
                <a:cs typeface="Canva Sans"/>
                <a:sym typeface="Canva Sans"/>
              </a:rPr>
              <a:t> per day. With that, you can charge an average smartphone 200 times.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20153" y="4699845"/>
            <a:ext cx="842486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0"/>
              </a:lnSpc>
              <a:spcBef>
                <a:spcPct val="0"/>
              </a:spcBef>
            </a:pPr>
            <a:r>
              <a:rPr lang="en-US" sz="900" i="1">
                <a:solidFill>
                  <a:srgbClr val="364B74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</a:t>
            </a:r>
            <a:r>
              <a:rPr lang="en-US" sz="900" i="1" u="none" strike="noStrike">
                <a:solidFill>
                  <a:srgbClr val="364B74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ActiveArchive)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769477" y="9427667"/>
            <a:ext cx="1617662" cy="265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"/>
              </a:lnSpc>
              <a:spcBef>
                <a:spcPct val="0"/>
              </a:spcBef>
            </a:pPr>
            <a:r>
              <a:rPr lang="en-US" sz="800" i="1" u="none" strike="noStrike">
                <a:solidFill>
                  <a:srgbClr val="E6F0E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ADEME's Digital Pollution Report​</a:t>
            </a:r>
          </a:p>
          <a:p>
            <a:pPr marL="0" lvl="0" indent="0" algn="ctr">
              <a:lnSpc>
                <a:spcPts val="1120"/>
              </a:lnSpc>
              <a:spcBef>
                <a:spcPct val="0"/>
              </a:spcBef>
            </a:pPr>
            <a:r>
              <a:rPr lang="en-US" sz="800" i="1" u="none" strike="noStrike">
                <a:solidFill>
                  <a:srgbClr val="E6F0E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73219" y="9437827"/>
            <a:ext cx="1617662" cy="13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"/>
              </a:lnSpc>
              <a:spcBef>
                <a:spcPct val="0"/>
              </a:spcBef>
            </a:pPr>
            <a:r>
              <a:rPr lang="en-US" sz="800" i="1">
                <a:solidFill>
                  <a:srgbClr val="E6F0E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(eia.gov)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703694" y="7548260"/>
            <a:ext cx="356711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0"/>
              </a:lnSpc>
              <a:spcBef>
                <a:spcPct val="0"/>
              </a:spcBef>
            </a:pPr>
            <a:r>
              <a:rPr lang="en-US" sz="900" i="1">
                <a:solidFill>
                  <a:srgbClr val="364B74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(WHO)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290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Canva Sans Italics</vt:lpstr>
      <vt:lpstr>Calibri</vt:lpstr>
      <vt:lpstr>Canva Sans</vt:lpstr>
      <vt:lpstr>Canva Sans Bold</vt:lpstr>
      <vt:lpstr>Arial</vt:lpstr>
      <vt:lpstr>Canva Sans Bold Italics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IT&amp;Digital-MSF-DecarbonizationSolutions-FactSheets</dc:title>
  <dc:creator>Ana DE-LEMOS</dc:creator>
  <cp:lastModifiedBy>Ana DE-LEMOS</cp:lastModifiedBy>
  <cp:revision>1</cp:revision>
  <dcterms:created xsi:type="dcterms:W3CDTF">2006-08-16T00:00:00Z</dcterms:created>
  <dcterms:modified xsi:type="dcterms:W3CDTF">2024-12-18T11:11:38Z</dcterms:modified>
  <dc:identifier>DAGWQ7h5SSY</dc:identifier>
</cp:coreProperties>
</file>