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Canva Sans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7" d="100"/>
          <a:sy n="87" d="100"/>
        </p:scale>
        <p:origin x="1044" y="-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77" y="10080000"/>
            <a:ext cx="1027137" cy="451940"/>
          </a:xfrm>
          <a:custGeom>
            <a:avLst/>
            <a:gdLst/>
            <a:ahLst/>
            <a:cxnLst/>
            <a:rect l="l" t="t" r="r" b="b"/>
            <a:pathLst>
              <a:path w="1027137" h="451940">
                <a:moveTo>
                  <a:pt x="0" y="0"/>
                </a:moveTo>
                <a:lnTo>
                  <a:pt x="1027137" y="0"/>
                </a:lnTo>
                <a:lnTo>
                  <a:pt x="1027137" y="451940"/>
                </a:lnTo>
                <a:lnTo>
                  <a:pt x="0" y="451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13222" y="10044000"/>
            <a:ext cx="930172" cy="402237"/>
          </a:xfrm>
          <a:custGeom>
            <a:avLst/>
            <a:gdLst/>
            <a:ahLst/>
            <a:cxnLst/>
            <a:rect l="l" t="t" r="r" b="b"/>
            <a:pathLst>
              <a:path w="930172" h="402237">
                <a:moveTo>
                  <a:pt x="0" y="0"/>
                </a:moveTo>
                <a:lnTo>
                  <a:pt x="930172" y="0"/>
                </a:lnTo>
                <a:lnTo>
                  <a:pt x="930172" y="402237"/>
                </a:lnTo>
                <a:lnTo>
                  <a:pt x="0" y="4022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485432"/>
            <a:ext cx="7560000" cy="517243"/>
            <a:chOff x="0" y="0"/>
            <a:chExt cx="2709333" cy="185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85368"/>
            </a:xfrm>
            <a:custGeom>
              <a:avLst/>
              <a:gdLst/>
              <a:ahLst/>
              <a:cxnLst/>
              <a:rect l="l" t="t" r="r" b="b"/>
              <a:pathLst>
                <a:path w="2709333" h="185368">
                  <a:moveTo>
                    <a:pt x="0" y="0"/>
                  </a:moveTo>
                  <a:lnTo>
                    <a:pt x="2709333" y="0"/>
                  </a:lnTo>
                  <a:lnTo>
                    <a:pt x="2709333" y="185368"/>
                  </a:lnTo>
                  <a:lnTo>
                    <a:pt x="0" y="185368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709333" cy="213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14073" y="2644443"/>
            <a:ext cx="4799716" cy="5206933"/>
            <a:chOff x="0" y="0"/>
            <a:chExt cx="2019097" cy="21126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19097" cy="2112628"/>
            </a:xfrm>
            <a:custGeom>
              <a:avLst/>
              <a:gdLst/>
              <a:ahLst/>
              <a:cxnLst/>
              <a:rect l="l" t="t" r="r" b="b"/>
              <a:pathLst>
                <a:path w="2019097" h="2112628">
                  <a:moveTo>
                    <a:pt x="0" y="0"/>
                  </a:moveTo>
                  <a:lnTo>
                    <a:pt x="2019097" y="0"/>
                  </a:lnTo>
                  <a:lnTo>
                    <a:pt x="2019097" y="2112628"/>
                  </a:lnTo>
                  <a:lnTo>
                    <a:pt x="0" y="2112628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019097" cy="2207878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just">
                <a:lnSpc>
                  <a:spcPts val="2713"/>
                </a:lnSpc>
              </a:pPr>
              <a:endParaRPr/>
            </a:p>
            <a:p>
              <a:pPr algn="l">
                <a:lnSpc>
                  <a:spcPts val="214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-241719"/>
            <a:ext cx="7560000" cy="1726765"/>
            <a:chOff x="0" y="0"/>
            <a:chExt cx="2709333" cy="6188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3" cy="618834"/>
            </a:xfrm>
            <a:custGeom>
              <a:avLst/>
              <a:gdLst/>
              <a:ahLst/>
              <a:cxnLst/>
              <a:rect l="l" t="t" r="r" b="b"/>
              <a:pathLst>
                <a:path w="2709333" h="618834">
                  <a:moveTo>
                    <a:pt x="0" y="0"/>
                  </a:moveTo>
                  <a:lnTo>
                    <a:pt x="2709333" y="0"/>
                  </a:lnTo>
                  <a:lnTo>
                    <a:pt x="2709333" y="618834"/>
                  </a:lnTo>
                  <a:lnTo>
                    <a:pt x="0" y="618834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709333" cy="647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07377" y="194412"/>
            <a:ext cx="6787184" cy="137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MSF - Decarbonization Solutions - FactSheets</a:t>
            </a:r>
          </a:p>
          <a:p>
            <a:pPr algn="ctr">
              <a:lnSpc>
                <a:spcPts val="1540"/>
              </a:lnSpc>
            </a:pPr>
            <a:endParaRPr lang="en-US" sz="22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Goods - Transport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endParaRPr lang="en-US" sz="229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-1750" y="8066476"/>
            <a:ext cx="7560000" cy="309889"/>
            <a:chOff x="0" y="0"/>
            <a:chExt cx="2786362" cy="1390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86362" cy="139020"/>
            </a:xfrm>
            <a:custGeom>
              <a:avLst/>
              <a:gdLst/>
              <a:ahLst/>
              <a:cxnLst/>
              <a:rect l="l" t="t" r="r" b="b"/>
              <a:pathLst>
                <a:path w="2786362" h="139020">
                  <a:moveTo>
                    <a:pt x="0" y="0"/>
                  </a:moveTo>
                  <a:lnTo>
                    <a:pt x="2786362" y="0"/>
                  </a:lnTo>
                  <a:lnTo>
                    <a:pt x="2786362" y="139020"/>
                  </a:lnTo>
                  <a:lnTo>
                    <a:pt x="0" y="139020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786362" cy="167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50072" y="1574268"/>
            <a:ext cx="4809928" cy="373726"/>
            <a:chOff x="0" y="0"/>
            <a:chExt cx="1723770" cy="1339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23770" cy="133935"/>
            </a:xfrm>
            <a:custGeom>
              <a:avLst/>
              <a:gdLst/>
              <a:ahLst/>
              <a:cxnLst/>
              <a:rect l="l" t="t" r="r" b="b"/>
              <a:pathLst>
                <a:path w="1723770" h="133935">
                  <a:moveTo>
                    <a:pt x="0" y="0"/>
                  </a:moveTo>
                  <a:lnTo>
                    <a:pt x="1723770" y="0"/>
                  </a:lnTo>
                  <a:lnTo>
                    <a:pt x="1723770" y="133935"/>
                  </a:lnTo>
                  <a:lnTo>
                    <a:pt x="0" y="133935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723770" cy="16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OUR COMMITMENT to 2030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2717028"/>
            <a:ext cx="2451972" cy="373726"/>
            <a:chOff x="0" y="0"/>
            <a:chExt cx="948246" cy="1339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48246" cy="133935"/>
            </a:xfrm>
            <a:custGeom>
              <a:avLst/>
              <a:gdLst/>
              <a:ahLst/>
              <a:cxnLst/>
              <a:rect l="l" t="t" r="r" b="b"/>
              <a:pathLst>
                <a:path w="948246" h="133935">
                  <a:moveTo>
                    <a:pt x="0" y="0"/>
                  </a:moveTo>
                  <a:lnTo>
                    <a:pt x="948246" y="0"/>
                  </a:lnTo>
                  <a:lnTo>
                    <a:pt x="948246" y="133935"/>
                  </a:lnTo>
                  <a:lnTo>
                    <a:pt x="0" y="133935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48246" cy="16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WHY </a:t>
              </a:r>
              <a:r>
                <a:rPr lang="en-US" sz="1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it’s important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756000" y="1564435"/>
            <a:ext cx="985396" cy="1073204"/>
          </a:xfrm>
          <a:custGeom>
            <a:avLst/>
            <a:gdLst/>
            <a:ahLst/>
            <a:cxnLst/>
            <a:rect l="l" t="t" r="r" b="b"/>
            <a:pathLst>
              <a:path w="985396" h="1073204">
                <a:moveTo>
                  <a:pt x="0" y="0"/>
                </a:moveTo>
                <a:lnTo>
                  <a:pt x="985396" y="0"/>
                </a:lnTo>
                <a:lnTo>
                  <a:pt x="985396" y="1073204"/>
                </a:lnTo>
                <a:lnTo>
                  <a:pt x="0" y="1073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226063" y="621664"/>
            <a:ext cx="972702" cy="742325"/>
          </a:xfrm>
          <a:custGeom>
            <a:avLst/>
            <a:gdLst/>
            <a:ahLst/>
            <a:cxnLst/>
            <a:rect l="l" t="t" r="r" b="b"/>
            <a:pathLst>
              <a:path w="972702" h="742325">
                <a:moveTo>
                  <a:pt x="0" y="0"/>
                </a:moveTo>
                <a:lnTo>
                  <a:pt x="972702" y="0"/>
                </a:lnTo>
                <a:lnTo>
                  <a:pt x="972702" y="742325"/>
                </a:lnTo>
                <a:lnTo>
                  <a:pt x="0" y="742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980315" y="2949517"/>
            <a:ext cx="4277441" cy="480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endParaRPr/>
          </a:p>
          <a:p>
            <a:pPr marL="280671" lvl="1" indent="-140336" algn="l">
              <a:lnSpc>
                <a:spcPts val="2132"/>
              </a:lnSpc>
              <a:buFont typeface="Arial"/>
              <a:buChar char="•"/>
            </a:pPr>
            <a:r>
              <a:rPr lang="en-US" sz="13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Reduce amounts of goods transported by optimizing quantities ordered  </a:t>
            </a:r>
          </a:p>
          <a:p>
            <a:pPr algn="l">
              <a:lnSpc>
                <a:spcPts val="1476"/>
              </a:lnSpc>
            </a:pPr>
            <a:endParaRPr lang="en-US" sz="13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280671" lvl="1" indent="-140336" algn="l">
              <a:lnSpc>
                <a:spcPts val="2132"/>
              </a:lnSpc>
              <a:buFont typeface="Arial"/>
              <a:buChar char="•"/>
            </a:pPr>
            <a:r>
              <a:rPr lang="en-US" sz="13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Reduce freight kms and number of trips</a:t>
            </a:r>
          </a:p>
          <a:p>
            <a:pPr marL="561342" lvl="2" indent="-187114" algn="l">
              <a:lnSpc>
                <a:spcPts val="2132"/>
              </a:lnSpc>
              <a:buFont typeface="Arial"/>
              <a:buChar char="⚬"/>
            </a:pPr>
            <a:r>
              <a:rPr lang="en-US" sz="13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Improve the MSF supply network  &amp;  prioritise purchase of locally or regionally produced for goods.</a:t>
            </a:r>
          </a:p>
          <a:p>
            <a:pPr marL="561342" lvl="2" indent="-187114" algn="l">
              <a:lnSpc>
                <a:spcPts val="2132"/>
              </a:lnSpc>
              <a:buFont typeface="Arial"/>
              <a:buChar char="⚬"/>
            </a:pPr>
            <a:r>
              <a:rPr lang="en-US" sz="13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Increase supplier direct deliveries to hubs and missions  </a:t>
            </a:r>
          </a:p>
          <a:p>
            <a:pPr algn="l">
              <a:lnSpc>
                <a:spcPts val="1476"/>
              </a:lnSpc>
            </a:pPr>
            <a:endParaRPr lang="en-US" sz="13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280671" lvl="1" indent="-140336" algn="l">
              <a:lnSpc>
                <a:spcPts val="2132"/>
              </a:lnSpc>
              <a:buFont typeface="Arial"/>
              <a:buChar char="•"/>
            </a:pPr>
            <a:r>
              <a:rPr lang="en-US" sz="13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Increase the % of sea/road freight by better goods positioning &amp; planning </a:t>
            </a:r>
          </a:p>
          <a:p>
            <a:pPr algn="l">
              <a:lnSpc>
                <a:spcPts val="1476"/>
              </a:lnSpc>
            </a:pPr>
            <a:endParaRPr lang="en-US" sz="13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280671" lvl="1" indent="-140336" algn="l">
              <a:lnSpc>
                <a:spcPts val="2132"/>
              </a:lnSpc>
              <a:buFont typeface="Arial"/>
              <a:buChar char="•"/>
            </a:pPr>
            <a:r>
              <a:rPr lang="en-US" sz="13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Optimise container shipments to the same destination  </a:t>
            </a:r>
          </a:p>
          <a:p>
            <a:pPr algn="l">
              <a:lnSpc>
                <a:spcPts val="1476"/>
              </a:lnSpc>
            </a:pPr>
            <a:endParaRPr lang="en-US" sz="13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280671" lvl="1" indent="-140336" algn="l">
              <a:lnSpc>
                <a:spcPts val="2132"/>
              </a:lnSpc>
              <a:buFont typeface="Arial"/>
              <a:buChar char="•"/>
            </a:pPr>
            <a:r>
              <a:rPr lang="en-US" sz="13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Select transport service providers with a lower carbon footprint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40623" y="8451212"/>
            <a:ext cx="2473165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Consolidate shipments </a:t>
            </a:r>
            <a:r>
              <a:rPr lang="en-US" sz="1200" dirty="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whenever possible: Combining goods into fewer shipments can cut air freight emissions by up to 30% per ton of transported goods.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2579" y="3243154"/>
            <a:ext cx="2208796" cy="4424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Freight transport, </a:t>
            </a:r>
            <a:r>
              <a:rPr lang="en-US" sz="1299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particularly </a:t>
            </a:r>
            <a:r>
              <a:rPr lang="en-US" sz="1299" b="1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by air,</a:t>
            </a:r>
            <a:r>
              <a:rPr lang="en-US" sz="1299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 is a notable source of  MSF’s CO₂ emissions. </a:t>
            </a:r>
          </a:p>
          <a:p>
            <a:pPr algn="l">
              <a:lnSpc>
                <a:spcPts val="1260"/>
              </a:lnSpc>
            </a:pPr>
            <a:endParaRPr lang="en-US" sz="1299">
              <a:solidFill>
                <a:srgbClr val="364B74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In 2019, freight accounted for</a:t>
            </a:r>
            <a:r>
              <a:rPr lang="en-US" sz="1299" b="1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9% of MSF's total emissions</a:t>
            </a:r>
            <a:r>
              <a:rPr lang="en-US" sz="1299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, with </a:t>
            </a:r>
            <a:r>
              <a:rPr lang="en-US" sz="1299" b="1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air freight making up 85% </a:t>
            </a:r>
            <a:r>
              <a:rPr lang="en-US" sz="1299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of that despite representing a smaller share of shipment tonnage compared to sea or road freight.</a:t>
            </a:r>
          </a:p>
          <a:p>
            <a:pPr algn="l">
              <a:lnSpc>
                <a:spcPts val="1260"/>
              </a:lnSpc>
            </a:pPr>
            <a:endParaRPr lang="en-US" sz="1299">
              <a:solidFill>
                <a:srgbClr val="364B74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0" lvl="0" indent="0"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Optimizing supply to reduce air freight can reduce carbon emissions by up to 90%. It ‘s essential for minimizing MSF's environmental impact.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27956" y="8093067"/>
            <a:ext cx="2690971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HOW? </a:t>
            </a:r>
            <a:r>
              <a:rPr lang="en-US" sz="1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 Few recommendations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14072" y="2046028"/>
            <a:ext cx="4653102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Reduce </a:t>
            </a:r>
            <a:r>
              <a:rPr lang="en-US" sz="1299" u="none" strike="noStrike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emission related to freight 40-50% </a:t>
            </a:r>
          </a:p>
          <a:p>
            <a:pPr marL="280669" lvl="1" indent="-140335" algn="l">
              <a:lnSpc>
                <a:spcPts val="1819"/>
              </a:lnSpc>
              <a:buFont typeface="Arial"/>
              <a:buChar char="•"/>
            </a:pPr>
            <a:r>
              <a:rPr lang="en-US" sz="1299" u="none" strike="noStrike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Air freight – Sea/Road freight ratio reduced to 20%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870898" y="2810837"/>
            <a:ext cx="449627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WHAT?</a:t>
            </a:r>
            <a:r>
              <a:rPr lang="en-US" sz="2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</a:t>
            </a:r>
            <a:r>
              <a:rPr lang="en-US" sz="2199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/>
              </a:rPr>
              <a:t>MSF RoadMaps solution</a:t>
            </a:r>
            <a:r>
              <a:rPr lang="en-US" sz="2199" b="1" u="sng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7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/>
              </a:rPr>
              <a:t>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19699" y="8432862"/>
            <a:ext cx="2520602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Optimize local procurement</a:t>
            </a:r>
            <a:r>
              <a:rPr lang="en-US" sz="1200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: Sourcing goods locally reduces reliance on long-distance transport, significantly lowering carbon emissions.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3464" y="8432862"/>
            <a:ext cx="2318508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Whenever possible, </a:t>
            </a:r>
            <a:r>
              <a:rPr lang="en-US" sz="1200" b="1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switch from air to sea freigh</a:t>
            </a:r>
            <a:r>
              <a:rPr lang="en-US" sz="1200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t: Sea freight produces 44 times fewer emissions than air freight per ton-kilometer.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364B74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34057" y="9502383"/>
            <a:ext cx="1685641" cy="132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en-US" sz="800" i="1" dirty="0">
                <a:solidFill>
                  <a:srgbClr val="E6F0E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(European Environment Agency)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51519" y="9502382"/>
            <a:ext cx="412531" cy="132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en-US" sz="800" i="1" dirty="0">
                <a:solidFill>
                  <a:srgbClr val="E6F0E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(UNEP)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823559" y="9544533"/>
            <a:ext cx="1599477" cy="132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en-US" sz="800" dirty="0">
                <a:solidFill>
                  <a:srgbClr val="E6F0EF"/>
                </a:solidFill>
                <a:latin typeface="Canva Sans"/>
                <a:ea typeface="Canva Sans"/>
                <a:cs typeface="Canva Sans"/>
                <a:sym typeface="Canva Sans"/>
              </a:rPr>
              <a:t>(International Energy Agency)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275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Canva Sans Italics</vt:lpstr>
      <vt:lpstr>Calibri</vt:lpstr>
      <vt:lpstr>Canva Sans</vt:lpstr>
      <vt:lpstr>Arial</vt:lpstr>
      <vt:lpstr>Canva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Goods-Transport&amp;Travel-MSF-Decarbonization Solutions-FactSheets</dc:title>
  <dc:creator>Ana DE-LEMOS</dc:creator>
  <cp:lastModifiedBy>Ana DE-LEMOS</cp:lastModifiedBy>
  <cp:revision>2</cp:revision>
  <dcterms:created xsi:type="dcterms:W3CDTF">2006-08-16T00:00:00Z</dcterms:created>
  <dcterms:modified xsi:type="dcterms:W3CDTF">2024-12-18T11:10:17Z</dcterms:modified>
  <dc:identifier>DAGVt5wyzss</dc:identifier>
</cp:coreProperties>
</file>