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Canva Sans Italic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6" d="100"/>
          <a:sy n="76" d="100"/>
        </p:scale>
        <p:origin x="1308" y="-1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sfintl.sharepoint.com/sites/PamojaPortal-SupplyChainProcurement/Tools%20%20Guidelines%20Library/Forms/AllItems.aspx?csf=1&amp;web=1&amp;e=GAghMy&amp;CID=a2bb7815%2Db052%2D4f03%2Db390%2Df97be2aff319&amp;FolderCTID=0x012000F2652732F79106478A40C0AAEAD2D03B&amp;id=%2Fsites%2FPamojaPortal%2DSupplyChainProcurement%2FTools%20%20Guidelines%20Library%2FHOP%20Final%20documents%2FSustainable%20procurement%5FFinal%20documents%2FSustainable%20procurement%20package%2Dpublic%2FSupplier%20sustainability%20assessment&amp;viewid=0f082f86%2Db78a%2D445d%2Dae62%2De704ebd09328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fPrLhZi-ukY" TargetMode="External"/><Relationship Id="rId10" Type="http://schemas.openxmlformats.org/officeDocument/2006/relationships/hyperlink" Target="mailto:sustainable.procurement@msf.org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77" y="10080000"/>
            <a:ext cx="1027137" cy="451940"/>
          </a:xfrm>
          <a:custGeom>
            <a:avLst/>
            <a:gdLst/>
            <a:ahLst/>
            <a:cxnLst/>
            <a:rect l="l" t="t" r="r" b="b"/>
            <a:pathLst>
              <a:path w="1027137" h="451940">
                <a:moveTo>
                  <a:pt x="0" y="0"/>
                </a:moveTo>
                <a:lnTo>
                  <a:pt x="1027137" y="0"/>
                </a:lnTo>
                <a:lnTo>
                  <a:pt x="1027137" y="451940"/>
                </a:lnTo>
                <a:lnTo>
                  <a:pt x="0" y="451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13222" y="10044000"/>
            <a:ext cx="930172" cy="402237"/>
          </a:xfrm>
          <a:custGeom>
            <a:avLst/>
            <a:gdLst/>
            <a:ahLst/>
            <a:cxnLst/>
            <a:rect l="l" t="t" r="r" b="b"/>
            <a:pathLst>
              <a:path w="930172" h="402237">
                <a:moveTo>
                  <a:pt x="0" y="0"/>
                </a:moveTo>
                <a:lnTo>
                  <a:pt x="930172" y="0"/>
                </a:lnTo>
                <a:lnTo>
                  <a:pt x="930172" y="402237"/>
                </a:lnTo>
                <a:lnTo>
                  <a:pt x="0" y="4022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418757"/>
            <a:ext cx="7560000" cy="517243"/>
            <a:chOff x="0" y="0"/>
            <a:chExt cx="2709333" cy="1853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185368"/>
            </a:xfrm>
            <a:custGeom>
              <a:avLst/>
              <a:gdLst/>
              <a:ahLst/>
              <a:cxnLst/>
              <a:rect l="l" t="t" r="r" b="b"/>
              <a:pathLst>
                <a:path w="2709333" h="185368">
                  <a:moveTo>
                    <a:pt x="0" y="0"/>
                  </a:moveTo>
                  <a:lnTo>
                    <a:pt x="2709333" y="0"/>
                  </a:lnTo>
                  <a:lnTo>
                    <a:pt x="2709333" y="185368"/>
                  </a:lnTo>
                  <a:lnTo>
                    <a:pt x="0" y="185368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709333" cy="213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14073" y="2644443"/>
            <a:ext cx="4866896" cy="5206933"/>
            <a:chOff x="0" y="0"/>
            <a:chExt cx="2019097" cy="21126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19097" cy="2112628"/>
            </a:xfrm>
            <a:custGeom>
              <a:avLst/>
              <a:gdLst/>
              <a:ahLst/>
              <a:cxnLst/>
              <a:rect l="l" t="t" r="r" b="b"/>
              <a:pathLst>
                <a:path w="2019097" h="2112628">
                  <a:moveTo>
                    <a:pt x="0" y="0"/>
                  </a:moveTo>
                  <a:lnTo>
                    <a:pt x="2019097" y="0"/>
                  </a:lnTo>
                  <a:lnTo>
                    <a:pt x="2019097" y="2112628"/>
                  </a:lnTo>
                  <a:lnTo>
                    <a:pt x="0" y="2112628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019097" cy="2207878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just">
                <a:lnSpc>
                  <a:spcPts val="2713"/>
                </a:lnSpc>
              </a:pPr>
              <a:endParaRPr/>
            </a:p>
            <a:p>
              <a:pPr algn="l">
                <a:lnSpc>
                  <a:spcPts val="214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-241719"/>
            <a:ext cx="7560000" cy="1726765"/>
            <a:chOff x="0" y="0"/>
            <a:chExt cx="2709333" cy="6188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3" cy="618834"/>
            </a:xfrm>
            <a:custGeom>
              <a:avLst/>
              <a:gdLst/>
              <a:ahLst/>
              <a:cxnLst/>
              <a:rect l="l" t="t" r="r" b="b"/>
              <a:pathLst>
                <a:path w="2709333" h="618834">
                  <a:moveTo>
                    <a:pt x="0" y="0"/>
                  </a:moveTo>
                  <a:lnTo>
                    <a:pt x="2709333" y="0"/>
                  </a:lnTo>
                  <a:lnTo>
                    <a:pt x="2709333" y="618834"/>
                  </a:lnTo>
                  <a:lnTo>
                    <a:pt x="0" y="618834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709333" cy="647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99908" y="175952"/>
            <a:ext cx="6787184" cy="161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MSF - Decarbonization Solutions - Fact-sheets</a:t>
            </a:r>
          </a:p>
          <a:p>
            <a:pPr algn="ctr">
              <a:lnSpc>
                <a:spcPts val="3219"/>
              </a:lnSpc>
            </a:pPr>
            <a:r>
              <a:rPr lang="en-US" sz="2299" b="1" u="sng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Sustainable Supply Chain</a:t>
            </a: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Good &amp; Services</a:t>
            </a:r>
            <a:r>
              <a:rPr lang="en-US" sz="2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endParaRPr lang="en-US" sz="2299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-1" y="8063998"/>
            <a:ext cx="7580969" cy="387914"/>
            <a:chOff x="0" y="0"/>
            <a:chExt cx="2786362" cy="1390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86362" cy="139020"/>
            </a:xfrm>
            <a:custGeom>
              <a:avLst/>
              <a:gdLst/>
              <a:ahLst/>
              <a:cxnLst/>
              <a:rect l="l" t="t" r="r" b="b"/>
              <a:pathLst>
                <a:path w="2786362" h="139020">
                  <a:moveTo>
                    <a:pt x="0" y="0"/>
                  </a:moveTo>
                  <a:lnTo>
                    <a:pt x="2786362" y="0"/>
                  </a:lnTo>
                  <a:lnTo>
                    <a:pt x="2786362" y="139020"/>
                  </a:lnTo>
                  <a:lnTo>
                    <a:pt x="0" y="139020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786362" cy="1675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750072" y="1574268"/>
            <a:ext cx="4809928" cy="373726"/>
            <a:chOff x="0" y="0"/>
            <a:chExt cx="1723770" cy="1339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23770" cy="133935"/>
            </a:xfrm>
            <a:custGeom>
              <a:avLst/>
              <a:gdLst/>
              <a:ahLst/>
              <a:cxnLst/>
              <a:rect l="l" t="t" r="r" b="b"/>
              <a:pathLst>
                <a:path w="1723770" h="133935">
                  <a:moveTo>
                    <a:pt x="0" y="0"/>
                  </a:moveTo>
                  <a:lnTo>
                    <a:pt x="1723770" y="0"/>
                  </a:lnTo>
                  <a:lnTo>
                    <a:pt x="1723770" y="133935"/>
                  </a:lnTo>
                  <a:lnTo>
                    <a:pt x="0" y="133935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723770" cy="16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OUR COMMITMENT to 2030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" y="2717028"/>
            <a:ext cx="2451973" cy="373726"/>
            <a:chOff x="0" y="0"/>
            <a:chExt cx="948246" cy="1339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48246" cy="133935"/>
            </a:xfrm>
            <a:custGeom>
              <a:avLst/>
              <a:gdLst/>
              <a:ahLst/>
              <a:cxnLst/>
              <a:rect l="l" t="t" r="r" b="b"/>
              <a:pathLst>
                <a:path w="948246" h="133935">
                  <a:moveTo>
                    <a:pt x="0" y="0"/>
                  </a:moveTo>
                  <a:lnTo>
                    <a:pt x="948246" y="0"/>
                  </a:lnTo>
                  <a:lnTo>
                    <a:pt x="948246" y="133935"/>
                  </a:lnTo>
                  <a:lnTo>
                    <a:pt x="0" y="133935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48246" cy="16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WHY it’s important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5684475" y="700948"/>
            <a:ext cx="1119525" cy="616672"/>
          </a:xfrm>
          <a:custGeom>
            <a:avLst/>
            <a:gdLst/>
            <a:ahLst/>
            <a:cxnLst/>
            <a:rect l="l" t="t" r="r" b="b"/>
            <a:pathLst>
              <a:path w="1119525" h="616672">
                <a:moveTo>
                  <a:pt x="0" y="0"/>
                </a:moveTo>
                <a:lnTo>
                  <a:pt x="1119525" y="0"/>
                </a:lnTo>
                <a:lnTo>
                  <a:pt x="1119525" y="616672"/>
                </a:lnTo>
                <a:lnTo>
                  <a:pt x="0" y="6166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Freeform 24">
            <a:hlinkClick r:id="rId5"/>
          </p:cNvPr>
          <p:cNvSpPr/>
          <p:nvPr/>
        </p:nvSpPr>
        <p:spPr>
          <a:xfrm>
            <a:off x="737637" y="9494071"/>
            <a:ext cx="310894" cy="310894"/>
          </a:xfrm>
          <a:custGeom>
            <a:avLst/>
            <a:gdLst/>
            <a:ahLst/>
            <a:cxnLst/>
            <a:rect l="l" t="t" r="r" b="b"/>
            <a:pathLst>
              <a:path w="310894" h="310894">
                <a:moveTo>
                  <a:pt x="0" y="0"/>
                </a:moveTo>
                <a:lnTo>
                  <a:pt x="310895" y="0"/>
                </a:lnTo>
                <a:lnTo>
                  <a:pt x="310895" y="310894"/>
                </a:lnTo>
                <a:lnTo>
                  <a:pt x="0" y="310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063557" y="3284543"/>
            <a:ext cx="4277441" cy="410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812"/>
              </a:lnSpc>
              <a:buFont typeface="Arial"/>
              <a:buChar char="•"/>
            </a:pPr>
            <a:r>
              <a:rPr lang="en-US" sz="1200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Reduce unnecessary material purchases </a:t>
            </a:r>
          </a:p>
          <a:p>
            <a:pPr marL="259080" lvl="1" indent="-129540" algn="l">
              <a:lnSpc>
                <a:spcPts val="1812"/>
              </a:lnSpc>
              <a:buFont typeface="Arial"/>
              <a:buChar char="•"/>
            </a:pPr>
            <a:r>
              <a:rPr lang="en-US" sz="1200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Improve forecasting to avoid overstock </a:t>
            </a:r>
          </a:p>
          <a:p>
            <a:pPr marL="259080" lvl="1" indent="-129540" algn="l">
              <a:lnSpc>
                <a:spcPts val="1812"/>
              </a:lnSpc>
              <a:buFont typeface="Arial"/>
              <a:buChar char="•"/>
            </a:pPr>
            <a:r>
              <a:rPr lang="en-US" sz="1200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Choose items, services and suppliers with a lower environmental footprint</a:t>
            </a:r>
          </a:p>
          <a:p>
            <a:pPr marL="518160" lvl="2" indent="-172720" algn="l">
              <a:lnSpc>
                <a:spcPts val="1812"/>
              </a:lnSpc>
              <a:buFont typeface="Arial"/>
              <a:buChar char="⚬"/>
            </a:pPr>
            <a:r>
              <a:rPr lang="en-US" sz="1200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Request visibility on product components and life cycle of items/products</a:t>
            </a:r>
          </a:p>
          <a:p>
            <a:pPr marL="518160" lvl="2" indent="-172720" algn="l">
              <a:lnSpc>
                <a:spcPts val="1812"/>
              </a:lnSpc>
              <a:buFont typeface="Arial"/>
              <a:buChar char="⚬"/>
            </a:pPr>
            <a:r>
              <a:rPr lang="en-US" sz="1200" i="1" u="none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Identify lower carbon/</a:t>
            </a:r>
            <a:r>
              <a:rPr lang="en-US" sz="1200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waste generating alternatives for most important/relevant items</a:t>
            </a:r>
          </a:p>
          <a:p>
            <a:pPr marL="518160" lvl="2" indent="-172720" algn="l">
              <a:lnSpc>
                <a:spcPts val="1812"/>
              </a:lnSpc>
              <a:buFont typeface="Arial"/>
              <a:buChar char="⚬"/>
            </a:pPr>
            <a:r>
              <a:rPr lang="en-US" sz="1200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Include environmental criteria for services and products in the sustainable procurement guidelines and/or procedures</a:t>
            </a:r>
          </a:p>
          <a:p>
            <a:pPr marL="259080" lvl="1" indent="-129540" algn="l">
              <a:lnSpc>
                <a:spcPts val="1812"/>
              </a:lnSpc>
              <a:buFont typeface="Arial"/>
              <a:buChar char="•"/>
            </a:pPr>
            <a:r>
              <a:rPr lang="en-US" sz="1200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Choose suppliers engaged in their environmental impact by assessing those who spend &gt;100k against sustainability performance </a:t>
            </a:r>
          </a:p>
          <a:p>
            <a:pPr marL="259080" lvl="1" indent="-129540" algn="l">
              <a:lnSpc>
                <a:spcPts val="1812"/>
              </a:lnSpc>
              <a:buFont typeface="Arial"/>
              <a:buChar char="•"/>
            </a:pPr>
            <a:r>
              <a:rPr lang="en-US" sz="1200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Work with suppliers to reduce volume and weight as well as harmful substances in items/packaging </a:t>
            </a:r>
          </a:p>
          <a:p>
            <a:pPr marL="259080" lvl="1" indent="-129540" algn="l">
              <a:lnSpc>
                <a:spcPts val="1812"/>
              </a:lnSpc>
              <a:buFont typeface="Arial"/>
              <a:buChar char="•"/>
            </a:pPr>
            <a:r>
              <a:rPr lang="en-US" sz="1200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Local/regional purchasing  </a:t>
            </a:r>
          </a:p>
          <a:p>
            <a:pPr algn="l">
              <a:lnSpc>
                <a:spcPts val="1812"/>
              </a:lnSpc>
            </a:pPr>
            <a:endParaRPr lang="en-US" sz="1200" i="1" dirty="0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714072" y="8480487"/>
            <a:ext cx="2369993" cy="85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Use </a:t>
            </a:r>
            <a:r>
              <a:rPr lang="en-US" sz="1200" dirty="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  <a:hlinkClick r:id="rId8"/>
              </a:rPr>
              <a:t>EcoVadis or the Sustainability Questionnaire </a:t>
            </a:r>
            <a:r>
              <a:rPr lang="en-US" sz="1200" dirty="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to support and guide suppliers towards sustainability.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7013" y="4198620"/>
            <a:ext cx="2214362" cy="343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Sustainable procurement is not the sole responsibility of people in charge of procurement. Requesters and budget holders play a critical role in setting criteria and validating purchase of goods that are more sustainable.</a:t>
            </a:r>
          </a:p>
          <a:p>
            <a:pPr algn="l">
              <a:lnSpc>
                <a:spcPts val="1819"/>
              </a:lnSpc>
            </a:pPr>
            <a:endParaRPr lang="en-US" sz="1299" dirty="0">
              <a:solidFill>
                <a:srgbClr val="364B74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Procurement accounts for 40-60% of a product’s carbon footprint </a:t>
            </a:r>
            <a:r>
              <a:rPr lang="en-US" sz="1299" i="1" dirty="0">
                <a:solidFill>
                  <a:srgbClr val="364B74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(Climate Action Accelerator)</a:t>
            </a:r>
          </a:p>
          <a:p>
            <a:pPr algn="l">
              <a:lnSpc>
                <a:spcPts val="1819"/>
              </a:lnSpc>
              <a:spcBef>
                <a:spcPct val="0"/>
              </a:spcBef>
            </a:pPr>
            <a:endParaRPr lang="en-US" sz="1299" i="1" dirty="0">
              <a:solidFill>
                <a:srgbClr val="364B74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72579" y="3243154"/>
            <a:ext cx="2208796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Half of our carbon footprint comes from purchase of goods and services!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28829" y="8093067"/>
            <a:ext cx="2689225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HOW? A Few recommendations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endParaRPr lang="en-US" sz="140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33464" y="8518587"/>
            <a:ext cx="2520602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Include sustainability in the comparative bid analysis by assigning 10-20% weight when selecting a product or supplier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337488" y="8487212"/>
            <a:ext cx="2247911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Include product/service specific criteria. Contact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0" y="9552284"/>
            <a:ext cx="4572040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5" tooltip="https://www.youtube.com/watch?v=fPrLhZi-ukY"/>
              </a:rPr>
              <a:t>Sustainable Procurement Video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870898" y="2810837"/>
            <a:ext cx="4496276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WHAT?</a:t>
            </a:r>
            <a:r>
              <a:rPr lang="en-US" sz="21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</a:t>
            </a:r>
            <a:r>
              <a:rPr lang="en-US" sz="2199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9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/>
              </a:rPr>
              <a:t>MSF RoadMaps solution</a:t>
            </a:r>
            <a:r>
              <a:rPr lang="en-US" sz="2199" b="1" u="sng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9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/>
              </a:rPr>
              <a:t>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714072" y="1974908"/>
            <a:ext cx="4799716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Reduce 25-30% CO₂e  linked to Goods &amp; Services purchased.</a:t>
            </a:r>
          </a:p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Assess 100% of suppliers who spend &gt; 100k€ against sustainability and sign Code of Conduct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3464" y="1555218"/>
            <a:ext cx="2318508" cy="1404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We will focus on reducing the need for goods and services. For necessary purchases, we’ll choose low-carbon, eco-friendly options that meet quality standards, prioritizing suppliers with strong sustainability practices and goods produced near end-users.</a:t>
            </a:r>
          </a:p>
          <a:p>
            <a:pPr algn="l">
              <a:lnSpc>
                <a:spcPts val="1344"/>
              </a:lnSpc>
            </a:pPr>
            <a:endParaRPr lang="en-US" sz="900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453"/>
              </a:lnSpc>
              <a:spcBef>
                <a:spcPct val="0"/>
              </a:spcBef>
            </a:pPr>
            <a:endParaRPr lang="en-US" sz="900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291276" y="8952032"/>
            <a:ext cx="2222512" cy="166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2"/>
              </a:lnSpc>
              <a:spcBef>
                <a:spcPct val="0"/>
              </a:spcBef>
            </a:pPr>
            <a:r>
              <a:rPr lang="en-US" sz="930" u="sng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  <a:hlinkClick r:id="rId10" tooltip="mailto:sustainable.procurement@msf.org"/>
              </a:rPr>
              <a:t>sustainable.procurement@msf.org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311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Canva Sans Italics</vt:lpstr>
      <vt:lpstr>Calibri</vt:lpstr>
      <vt:lpstr>Canva Sans</vt:lpstr>
      <vt:lpstr>Arial</vt:lpstr>
      <vt:lpstr>Canva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Goods&amp;Services-MSF-Decarbonization Solutions-FactSheets</dc:title>
  <dc:creator>Ana DE-LEMOS</dc:creator>
  <cp:lastModifiedBy>Ana DE-LEMOS</cp:lastModifiedBy>
  <cp:revision>2</cp:revision>
  <dcterms:created xsi:type="dcterms:W3CDTF">2006-08-16T00:00:00Z</dcterms:created>
  <dcterms:modified xsi:type="dcterms:W3CDTF">2025-01-29T13:47:34Z</dcterms:modified>
  <dc:identifier>DAGWQ4XdNZ4</dc:identifier>
</cp:coreProperties>
</file>