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Canva Sans Bold Italics" panose="020B0604020202020204" charset="0"/>
      <p:regular r:id="rId9"/>
    </p:embeddedFont>
    <p:embeddedFont>
      <p:font typeface="Canva Sans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DE-LEMOS" userId="e63d2125-3e09-4e49-8d41-999cbb988a02" providerId="ADAL" clId="{2B0E45B2-C9EA-4A5E-A6CD-B97C3ED5A25C}"/>
    <pc:docChg chg="undo custSel modSld">
      <pc:chgData name="Ana DE-LEMOS" userId="e63d2125-3e09-4e49-8d41-999cbb988a02" providerId="ADAL" clId="{2B0E45B2-C9EA-4A5E-A6CD-B97C3ED5A25C}" dt="2024-12-18T11:06:25.450" v="10" actId="14100"/>
      <pc:docMkLst>
        <pc:docMk/>
      </pc:docMkLst>
      <pc:sldChg chg="modSp mod">
        <pc:chgData name="Ana DE-LEMOS" userId="e63d2125-3e09-4e49-8d41-999cbb988a02" providerId="ADAL" clId="{2B0E45B2-C9EA-4A5E-A6CD-B97C3ED5A25C}" dt="2024-12-18T11:06:25.450" v="10" actId="14100"/>
        <pc:sldMkLst>
          <pc:docMk/>
          <pc:sldMk cId="0" sldId="256"/>
        </pc:sldMkLst>
        <pc:grpChg chg="mod">
          <ac:chgData name="Ana DE-LEMOS" userId="e63d2125-3e09-4e49-8d41-999cbb988a02" providerId="ADAL" clId="{2B0E45B2-C9EA-4A5E-A6CD-B97C3ED5A25C}" dt="2024-12-18T11:06:25.450" v="10" actId="14100"/>
          <ac:grpSpMkLst>
            <pc:docMk/>
            <pc:sldMk cId="0" sldId="256"/>
            <ac:grpSpMk id="7" creationId="{00000000-0000-0000-0000-000000000000}"/>
          </ac:grpSpMkLst>
        </pc:grpChg>
        <pc:grpChg chg="mod">
          <ac:chgData name="Ana DE-LEMOS" userId="e63d2125-3e09-4e49-8d41-999cbb988a02" providerId="ADAL" clId="{2B0E45B2-C9EA-4A5E-A6CD-B97C3ED5A25C}" dt="2024-12-18T11:06:20.617" v="9" actId="14100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Ana DE-LEMOS" userId="e63d2125-3e09-4e49-8d41-999cbb988a02" providerId="ADAL" clId="{2B0E45B2-C9EA-4A5E-A6CD-B97C3ED5A25C}" dt="2024-12-18T11:05:58.889" v="6" actId="1038"/>
          <ac:grpSpMkLst>
            <pc:docMk/>
            <pc:sldMk cId="0" sldId="256"/>
            <ac:grpSpMk id="20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msfintl.sharepoint.com/sites/ClimateSmartMSF/Shared%20Documents/Forms/AllItems.aspx?id=%2Fsites%2FClimateSmartMSF%2FShared%20Documents%2F3%2DEnergy%20Transition%2FOCBA%20Passive%20Design%20Guide%2FPassive%20Design%20Guide%5FVERSION%2002%5FMSF%20OCBA%5F2024%2Epdf&amp;parent=%2Fsites%2FClimateSmartMSF%2FShared%20Documents%2F3%2DEnergy%20Transition%2FOCBA%20Passive%20Design%20Gui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77" y="10080000"/>
            <a:ext cx="1027137" cy="451940"/>
          </a:xfrm>
          <a:custGeom>
            <a:avLst/>
            <a:gdLst/>
            <a:ahLst/>
            <a:cxnLst/>
            <a:rect l="l" t="t" r="r" b="b"/>
            <a:pathLst>
              <a:path w="1027137" h="451940">
                <a:moveTo>
                  <a:pt x="0" y="0"/>
                </a:moveTo>
                <a:lnTo>
                  <a:pt x="1027137" y="0"/>
                </a:lnTo>
                <a:lnTo>
                  <a:pt x="1027137" y="451940"/>
                </a:lnTo>
                <a:lnTo>
                  <a:pt x="0" y="451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13222" y="10044000"/>
            <a:ext cx="930172" cy="402237"/>
          </a:xfrm>
          <a:custGeom>
            <a:avLst/>
            <a:gdLst/>
            <a:ahLst/>
            <a:cxnLst/>
            <a:rect l="l" t="t" r="r" b="b"/>
            <a:pathLst>
              <a:path w="930172" h="402237">
                <a:moveTo>
                  <a:pt x="0" y="0"/>
                </a:moveTo>
                <a:lnTo>
                  <a:pt x="930172" y="0"/>
                </a:lnTo>
                <a:lnTo>
                  <a:pt x="930172" y="402237"/>
                </a:lnTo>
                <a:lnTo>
                  <a:pt x="0" y="4022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418757"/>
            <a:ext cx="7560000" cy="517243"/>
            <a:chOff x="0" y="0"/>
            <a:chExt cx="2709333" cy="185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85368"/>
            </a:xfrm>
            <a:custGeom>
              <a:avLst/>
              <a:gdLst/>
              <a:ahLst/>
              <a:cxnLst/>
              <a:rect l="l" t="t" r="r" b="b"/>
              <a:pathLst>
                <a:path w="2709333" h="185368">
                  <a:moveTo>
                    <a:pt x="0" y="0"/>
                  </a:moveTo>
                  <a:lnTo>
                    <a:pt x="2709333" y="0"/>
                  </a:lnTo>
                  <a:lnTo>
                    <a:pt x="2709333" y="185368"/>
                  </a:lnTo>
                  <a:lnTo>
                    <a:pt x="0" y="185368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709333" cy="213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14073" y="2644443"/>
            <a:ext cx="4809928" cy="5206933"/>
            <a:chOff x="0" y="0"/>
            <a:chExt cx="2019097" cy="21126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19097" cy="2112628"/>
            </a:xfrm>
            <a:custGeom>
              <a:avLst/>
              <a:gdLst/>
              <a:ahLst/>
              <a:cxnLst/>
              <a:rect l="l" t="t" r="r" b="b"/>
              <a:pathLst>
                <a:path w="2019097" h="2112628">
                  <a:moveTo>
                    <a:pt x="0" y="0"/>
                  </a:moveTo>
                  <a:lnTo>
                    <a:pt x="2019097" y="0"/>
                  </a:lnTo>
                  <a:lnTo>
                    <a:pt x="2019097" y="2112628"/>
                  </a:lnTo>
                  <a:lnTo>
                    <a:pt x="0" y="2112628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019097" cy="2207878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just">
                <a:lnSpc>
                  <a:spcPts val="2713"/>
                </a:lnSpc>
              </a:pPr>
              <a:endParaRPr/>
            </a:p>
            <a:p>
              <a:pPr algn="l">
                <a:lnSpc>
                  <a:spcPts val="214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-241719"/>
            <a:ext cx="7560000" cy="1726765"/>
            <a:chOff x="0" y="0"/>
            <a:chExt cx="2709333" cy="6188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3" cy="618834"/>
            </a:xfrm>
            <a:custGeom>
              <a:avLst/>
              <a:gdLst/>
              <a:ahLst/>
              <a:cxnLst/>
              <a:rect l="l" t="t" r="r" b="b"/>
              <a:pathLst>
                <a:path w="2709333" h="618834">
                  <a:moveTo>
                    <a:pt x="0" y="0"/>
                  </a:moveTo>
                  <a:lnTo>
                    <a:pt x="2709333" y="0"/>
                  </a:lnTo>
                  <a:lnTo>
                    <a:pt x="2709333" y="618834"/>
                  </a:lnTo>
                  <a:lnTo>
                    <a:pt x="0" y="618834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709333" cy="647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07377" y="213687"/>
            <a:ext cx="6787184" cy="177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MSF - Decarbonization Solutions - FactSheets</a:t>
            </a:r>
          </a:p>
          <a:p>
            <a:pPr algn="ctr">
              <a:lnSpc>
                <a:spcPts val="1540"/>
              </a:lnSpc>
            </a:pPr>
            <a:endParaRPr lang="en-US" sz="22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Energy &amp; Buildings</a:t>
            </a:r>
          </a:p>
          <a:p>
            <a:pPr algn="ctr">
              <a:lnSpc>
                <a:spcPts val="3219"/>
              </a:lnSpc>
            </a:pPr>
            <a:endParaRPr lang="en-US" sz="229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219"/>
              </a:lnSpc>
              <a:spcBef>
                <a:spcPct val="0"/>
              </a:spcBef>
            </a:pPr>
            <a:endParaRPr lang="en-US" sz="229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-1" y="8047468"/>
            <a:ext cx="7580969" cy="404444"/>
            <a:chOff x="0" y="0"/>
            <a:chExt cx="2786362" cy="1390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86362" cy="139020"/>
            </a:xfrm>
            <a:custGeom>
              <a:avLst/>
              <a:gdLst/>
              <a:ahLst/>
              <a:cxnLst/>
              <a:rect l="l" t="t" r="r" b="b"/>
              <a:pathLst>
                <a:path w="2786362" h="139020">
                  <a:moveTo>
                    <a:pt x="0" y="0"/>
                  </a:moveTo>
                  <a:lnTo>
                    <a:pt x="2786362" y="0"/>
                  </a:lnTo>
                  <a:lnTo>
                    <a:pt x="2786362" y="139020"/>
                  </a:lnTo>
                  <a:lnTo>
                    <a:pt x="0" y="139020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786362" cy="167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50072" y="1574268"/>
            <a:ext cx="4809928" cy="373726"/>
            <a:chOff x="0" y="0"/>
            <a:chExt cx="1723770" cy="1339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23770" cy="133935"/>
            </a:xfrm>
            <a:custGeom>
              <a:avLst/>
              <a:gdLst/>
              <a:ahLst/>
              <a:cxnLst/>
              <a:rect l="l" t="t" r="r" b="b"/>
              <a:pathLst>
                <a:path w="1723770" h="133935">
                  <a:moveTo>
                    <a:pt x="0" y="0"/>
                  </a:moveTo>
                  <a:lnTo>
                    <a:pt x="1723770" y="0"/>
                  </a:lnTo>
                  <a:lnTo>
                    <a:pt x="1723770" y="133935"/>
                  </a:lnTo>
                  <a:lnTo>
                    <a:pt x="0" y="133935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723770" cy="16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OUR COMMITMENT to 2030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0692" y="2662074"/>
            <a:ext cx="2645942" cy="373726"/>
            <a:chOff x="0" y="0"/>
            <a:chExt cx="948246" cy="1339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48246" cy="133935"/>
            </a:xfrm>
            <a:custGeom>
              <a:avLst/>
              <a:gdLst/>
              <a:ahLst/>
              <a:cxnLst/>
              <a:rect l="l" t="t" r="r" b="b"/>
              <a:pathLst>
                <a:path w="948246" h="133935">
                  <a:moveTo>
                    <a:pt x="0" y="0"/>
                  </a:moveTo>
                  <a:lnTo>
                    <a:pt x="948246" y="0"/>
                  </a:lnTo>
                  <a:lnTo>
                    <a:pt x="948246" y="133935"/>
                  </a:lnTo>
                  <a:lnTo>
                    <a:pt x="0" y="133935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48246" cy="16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WHY it’s important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780908" y="3262204"/>
            <a:ext cx="4633508" cy="437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 b="1" i="1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Favour sustainable constructions  </a:t>
            </a: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and design</a:t>
            </a:r>
            <a:r>
              <a:rPr lang="en-US" sz="1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that optimize infrastructure for Field realities </a:t>
            </a:r>
          </a:p>
          <a:p>
            <a:pPr marL="474981" lvl="2" indent="-158327" algn="l">
              <a:lnSpc>
                <a:spcPts val="1540"/>
              </a:lnSpc>
              <a:buFont typeface="Arial"/>
              <a:buChar char="⚬"/>
            </a:pPr>
            <a:r>
              <a:rPr lang="en-US" sz="1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</a:t>
            </a: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evelop guidelines for products that can be used in buildings 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 b="1" i="1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Reduce energy consumption of buildings </a:t>
            </a: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and redefine temperature standards in offices, guesthouses, medical facilities and pharmacies </a:t>
            </a:r>
          </a:p>
          <a:p>
            <a:pPr marL="474981" lvl="2" indent="-158327" algn="l">
              <a:lnSpc>
                <a:spcPts val="1540"/>
              </a:lnSpc>
              <a:buFont typeface="Arial"/>
              <a:buChar char="⚬"/>
            </a:pP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Improve energy performance through sustainable design and passive measures 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 b="1" i="1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Reduce energy consumption &amp; improve energy efficiency </a:t>
            </a:r>
          </a:p>
          <a:p>
            <a:pPr marL="474981" lvl="2" indent="-158327" algn="l">
              <a:lnSpc>
                <a:spcPts val="1540"/>
              </a:lnSpc>
              <a:buFont typeface="Arial"/>
              <a:buChar char="⚬"/>
            </a:pP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Monitor energy consumption and production </a:t>
            </a:r>
          </a:p>
          <a:p>
            <a:pPr marL="474981" lvl="2" indent="-158327" algn="l">
              <a:lnSpc>
                <a:spcPts val="1540"/>
              </a:lnSpc>
              <a:buFont typeface="Arial"/>
              <a:buChar char="⚬"/>
            </a:pP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Install automated regulation of electrical equipment &amp; purchase energy efficient equipment </a:t>
            </a:r>
          </a:p>
          <a:p>
            <a:pPr marL="474981" lvl="2" indent="-158327" algn="l">
              <a:lnSpc>
                <a:spcPts val="1540"/>
              </a:lnSpc>
              <a:buFont typeface="Arial"/>
              <a:buChar char="⚬"/>
            </a:pP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Promote responsible behaviours across MSF. 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lang="en-US" sz="1100" b="1" i="1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Decarbonise electricity &amp; energy production </a:t>
            </a:r>
          </a:p>
          <a:p>
            <a:pPr marL="474981" lvl="2" indent="-158327" algn="l">
              <a:lnSpc>
                <a:spcPts val="1540"/>
              </a:lnSpc>
              <a:buFont typeface="Arial"/>
              <a:buChar char="⚬"/>
            </a:pP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Replace  as possible fossil fuel-based electricity with renewable energy &amp; use decarbonated energy suppliers </a:t>
            </a:r>
          </a:p>
          <a:p>
            <a:pPr marL="474981" lvl="2" indent="-158327" algn="l">
              <a:lnSpc>
                <a:spcPts val="1540"/>
              </a:lnSpc>
              <a:buFont typeface="Arial"/>
              <a:buChar char="⚬"/>
            </a:pP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Use solar energy where applicable and optimize power source sizing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 b="1" i="1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 Reduce emissions of gases with high global warming potential</a:t>
            </a: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</a:p>
          <a:p>
            <a:pPr marL="474981" lvl="2" indent="-158327" algn="l">
              <a:lnSpc>
                <a:spcPts val="1540"/>
              </a:lnSpc>
              <a:buFont typeface="Arial"/>
              <a:buChar char="⚬"/>
            </a:pP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Purchase air conditioning and cold chain equipment with alternatives for HFC gas &amp; Ensure responsible commissioning, maintenance, and decommissioning </a:t>
            </a:r>
          </a:p>
          <a:p>
            <a:pPr marL="474981" lvl="2" indent="-158327" algn="l">
              <a:lnSpc>
                <a:spcPts val="1540"/>
              </a:lnSpc>
              <a:buFont typeface="Arial"/>
              <a:buChar char="⚬"/>
            </a:pPr>
            <a:r>
              <a:rPr lang="en-US" sz="11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Use local, national, and regional recycling channels </a:t>
            </a:r>
          </a:p>
        </p:txBody>
      </p:sp>
      <p:sp>
        <p:nvSpPr>
          <p:cNvPr id="24" name="Freeform 24"/>
          <p:cNvSpPr/>
          <p:nvPr/>
        </p:nvSpPr>
        <p:spPr>
          <a:xfrm>
            <a:off x="5471247" y="684000"/>
            <a:ext cx="709181" cy="642131"/>
          </a:xfrm>
          <a:custGeom>
            <a:avLst/>
            <a:gdLst/>
            <a:ahLst/>
            <a:cxnLst/>
            <a:rect l="l" t="t" r="r" b="b"/>
            <a:pathLst>
              <a:path w="709181" h="642131">
                <a:moveTo>
                  <a:pt x="0" y="0"/>
                </a:moveTo>
                <a:lnTo>
                  <a:pt x="709181" y="0"/>
                </a:lnTo>
                <a:lnTo>
                  <a:pt x="709181" y="642131"/>
                </a:lnTo>
                <a:lnTo>
                  <a:pt x="0" y="642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979666" y="8432862"/>
            <a:ext cx="2369993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Switch to LED lighting, </a:t>
            </a:r>
            <a:r>
              <a:rPr lang="en-US" sz="11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which uses 75% less energy and lasts 25 times longer than incandescent bulbs, helping us reduce energy consumption and lower costs.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0606" y="4383660"/>
            <a:ext cx="2291951" cy="376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Reducing energy consumption and transitioning to renewable sources (like solar) </a:t>
            </a: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helps cut operational costs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1679"/>
              </a:lnSpc>
            </a:pPr>
            <a:endParaRPr lang="en-US" sz="1200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Energy-efficient buildings and optimized infrastructure are more reliable and makes us</a:t>
            </a: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less dependent 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on fuel sources.</a:t>
            </a:r>
          </a:p>
          <a:p>
            <a:pPr algn="l">
              <a:lnSpc>
                <a:spcPts val="1679"/>
              </a:lnSpc>
            </a:pPr>
            <a:endParaRPr lang="en-US" sz="1200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Reducing emissions from electricity and diesel generators </a:t>
            </a: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improves air quality and reduces noise pollution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1679"/>
              </a:lnSpc>
            </a:pPr>
            <a:endParaRPr lang="en-US" sz="1200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72579" y="3164533"/>
            <a:ext cx="2208796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Electricity purchases and diesel generators 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contributing </a:t>
            </a: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13% to MSF's  CO₂ emissions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 as for 2019 baseline.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28829" y="8093067"/>
            <a:ext cx="268922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HOW? A Few recommendations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en-US" sz="1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954139" y="1974542"/>
            <a:ext cx="4559649" cy="833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60-70% of the energy used from renewable sources or               a 60-75% reduction in CO2/kWh 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Energy consumption reduction of 30-40%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200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954139" y="2810837"/>
            <a:ext cx="449627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WHAT?</a:t>
            </a:r>
            <a:r>
              <a:rPr lang="en-US" sz="2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</a:t>
            </a:r>
            <a:r>
              <a:rPr lang="en-US" sz="2199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6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/>
              </a:rPr>
              <a:t>MSF RoadMaps solution</a:t>
            </a:r>
            <a:r>
              <a:rPr lang="en-US" sz="2199" b="1" u="sng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6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/>
              </a:rPr>
              <a:t>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30327" y="8432862"/>
            <a:ext cx="2520602" cy="113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Adjusting office temperature</a:t>
            </a:r>
            <a:r>
              <a:rPr lang="en-US" sz="11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s by just 1-2°C you can reduce heating and cooling energy consumption by up to 20%.</a:t>
            </a:r>
            <a:r>
              <a:rPr lang="en-US" sz="1100" i="1">
                <a:solidFill>
                  <a:srgbClr val="374C75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Don't forget to close windows and doors!!</a:t>
            </a:r>
          </a:p>
          <a:p>
            <a:pPr algn="l">
              <a:lnSpc>
                <a:spcPts val="1540"/>
              </a:lnSpc>
              <a:spcBef>
                <a:spcPct val="0"/>
              </a:spcBef>
            </a:pPr>
            <a:endParaRPr lang="en-US" sz="1100" i="1">
              <a:solidFill>
                <a:srgbClr val="374C75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3232" y="8454005"/>
            <a:ext cx="2071540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Using </a:t>
            </a:r>
            <a:r>
              <a:rPr lang="en-US" sz="1100" b="1" u="sng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7" tooltip="https://msfintl.sharepoint.com/sites/ClimateSmartMSF/Shared%20Documents/Forms/AllItems.aspx?id=%2Fsites%2FClimateSmartMSF%2FShared%20Documents%2F3%2DEnergy%20Transition%2FOCBA%20Passive%20Design%20Guide%2FPassive%20Design%20Guide%5FVERSION%2002%5FMSF%20OCBA%5F2024%2Epdf&amp;parent=%2Fsites%2FClimateSmartMSF%2FShared%20Documents%2F3%2DEnergy%20Transition%2FOCBA%20Passive%20Design%20Guide"/>
              </a:rPr>
              <a:t>Passive design</a:t>
            </a:r>
            <a:r>
              <a:rPr lang="en-US" sz="11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, like natural ventilation and reflective roofs, you can cut cooling energy by up to 50% in tropical climates.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3232" y="1555218"/>
            <a:ext cx="2407203" cy="1381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Energy transition is a priority. 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We will cut energy use, while  promoting responsible behavior  and using efficient system, and then shift to renewables.</a:t>
            </a:r>
          </a:p>
          <a:p>
            <a:pPr algn="l">
              <a:lnSpc>
                <a:spcPts val="1344"/>
              </a:lnSpc>
            </a:pPr>
            <a:endParaRPr lang="en-US" sz="1200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453"/>
              </a:lnSpc>
              <a:spcBef>
                <a:spcPct val="0"/>
              </a:spcBef>
            </a:pPr>
            <a:endParaRPr lang="en-US" sz="1200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20945" y="9399707"/>
            <a:ext cx="1505406" cy="134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en-US" sz="800" i="1">
                <a:solidFill>
                  <a:srgbClr val="E6F0E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(World Green Building Council)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41792" y="9406903"/>
            <a:ext cx="1492142" cy="134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en-US" sz="800" i="1">
                <a:solidFill>
                  <a:srgbClr val="E6F0E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(International  Energy Agency)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943159" y="9406903"/>
            <a:ext cx="1437107" cy="134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en-US" sz="800" i="1">
                <a:solidFill>
                  <a:srgbClr val="E6F0E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(U.S. Department of Energy).)</a:t>
            </a:r>
          </a:p>
        </p:txBody>
      </p:sp>
      <p:sp>
        <p:nvSpPr>
          <p:cNvPr id="37" name="Freeform 37"/>
          <p:cNvSpPr/>
          <p:nvPr/>
        </p:nvSpPr>
        <p:spPr>
          <a:xfrm>
            <a:off x="535131" y="720000"/>
            <a:ext cx="593871" cy="646790"/>
          </a:xfrm>
          <a:custGeom>
            <a:avLst/>
            <a:gdLst/>
            <a:ahLst/>
            <a:cxnLst/>
            <a:rect l="l" t="t" r="r" b="b"/>
            <a:pathLst>
              <a:path w="593871" h="646790">
                <a:moveTo>
                  <a:pt x="0" y="0"/>
                </a:moveTo>
                <a:lnTo>
                  <a:pt x="593871" y="0"/>
                </a:lnTo>
                <a:lnTo>
                  <a:pt x="593871" y="646790"/>
                </a:lnTo>
                <a:lnTo>
                  <a:pt x="0" y="6467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394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Canva Sans Italics</vt:lpstr>
      <vt:lpstr>Calibri</vt:lpstr>
      <vt:lpstr>Canva Sans</vt:lpstr>
      <vt:lpstr>Arial</vt:lpstr>
      <vt:lpstr>Canva Sans Bold</vt:lpstr>
      <vt:lpstr>Canva Sans Bold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Energy&amp;Buildings-MSF-DecarbonizationSolutions-FactSheets</dc:title>
  <dc:creator>Ana DE-LEMOS</dc:creator>
  <cp:lastModifiedBy>Ana DE-LEMOS</cp:lastModifiedBy>
  <cp:revision>1</cp:revision>
  <dcterms:created xsi:type="dcterms:W3CDTF">2006-08-16T00:00:00Z</dcterms:created>
  <dcterms:modified xsi:type="dcterms:W3CDTF">2024-12-18T11:06:32Z</dcterms:modified>
  <dc:identifier>DAGWQ-aczTw</dc:identifier>
</cp:coreProperties>
</file>